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sldIdLst>
    <p:sldId id="256" r:id="rId5"/>
  </p:sldIdLst>
  <p:sldSz cx="6858000" cy="9906000" type="A4"/>
  <p:notesSz cx="6645275" cy="992505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CCFF"/>
    <a:srgbClr val="FFCCCC"/>
    <a:srgbClr val="CC99FF"/>
    <a:srgbClr val="FF7C80"/>
    <a:srgbClr val="FF9900"/>
    <a:srgbClr val="FF5050"/>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89625F8-F41C-4F05-91E2-5B62A7FE4944}" v="8" dt="2025-11-26T13:12:47.24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3" d="100"/>
          <a:sy n="73" d="100"/>
        </p:scale>
        <p:origin x="322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11" Type="http://schemas.microsoft.com/office/2015/10/relationships/revisionInfo" Target="revisionInfo.xml"/><Relationship Id="rId5" Type="http://schemas.openxmlformats.org/officeDocument/2006/relationships/slide" Target="slides/slide1.xml"/><Relationship Id="rId1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Wendy Holmes" userId="865c82a1-e729-4c53-9a22-32816821e768" providerId="ADAL" clId="{889625F8-F41C-4F05-91E2-5B62A7FE4944}"/>
    <pc:docChg chg="custSel modSld">
      <pc:chgData name="Wendy Holmes" userId="865c82a1-e729-4c53-9a22-32816821e768" providerId="ADAL" clId="{889625F8-F41C-4F05-91E2-5B62A7FE4944}" dt="2025-11-26T13:12:47.244" v="1772" actId="478"/>
      <pc:docMkLst>
        <pc:docMk/>
      </pc:docMkLst>
      <pc:sldChg chg="addSp delSp modSp mod">
        <pc:chgData name="Wendy Holmes" userId="865c82a1-e729-4c53-9a22-32816821e768" providerId="ADAL" clId="{889625F8-F41C-4F05-91E2-5B62A7FE4944}" dt="2025-11-26T13:12:47.244" v="1772" actId="478"/>
        <pc:sldMkLst>
          <pc:docMk/>
          <pc:sldMk cId="2299916431" sldId="256"/>
        </pc:sldMkLst>
        <pc:spChg chg="add del mod">
          <ac:chgData name="Wendy Holmes" userId="865c82a1-e729-4c53-9a22-32816821e768" providerId="ADAL" clId="{889625F8-F41C-4F05-91E2-5B62A7FE4944}" dt="2025-11-26T13:12:29.907" v="1762"/>
          <ac:spMkLst>
            <pc:docMk/>
            <pc:sldMk cId="2299916431" sldId="256"/>
            <ac:spMk id="3" creationId="{E5E9A79B-D41E-8AE0-B920-2CFEC05B186C}"/>
          </ac:spMkLst>
        </pc:spChg>
        <pc:spChg chg="add del mod">
          <ac:chgData name="Wendy Holmes" userId="865c82a1-e729-4c53-9a22-32816821e768" providerId="ADAL" clId="{889625F8-F41C-4F05-91E2-5B62A7FE4944}" dt="2025-11-26T13:12:43.007" v="1770"/>
          <ac:spMkLst>
            <pc:docMk/>
            <pc:sldMk cId="2299916431" sldId="256"/>
            <ac:spMk id="4" creationId="{772F07AB-B725-575B-F59D-72BFB1C27CF7}"/>
          </ac:spMkLst>
        </pc:spChg>
        <pc:spChg chg="add del mod">
          <ac:chgData name="Wendy Holmes" userId="865c82a1-e729-4c53-9a22-32816821e768" providerId="ADAL" clId="{889625F8-F41C-4F05-91E2-5B62A7FE4944}" dt="2025-11-26T13:12:43.007" v="1768" actId="478"/>
          <ac:spMkLst>
            <pc:docMk/>
            <pc:sldMk cId="2299916431" sldId="256"/>
            <ac:spMk id="6" creationId="{E59F33AA-E98A-3F1F-87BE-A6DB8EC8E3CA}"/>
          </ac:spMkLst>
        </pc:spChg>
        <pc:spChg chg="mod">
          <ac:chgData name="Wendy Holmes" userId="865c82a1-e729-4c53-9a22-32816821e768" providerId="ADAL" clId="{889625F8-F41C-4F05-91E2-5B62A7FE4944}" dt="2025-11-26T13:12:14.480" v="1759" actId="20577"/>
          <ac:spMkLst>
            <pc:docMk/>
            <pc:sldMk cId="2299916431" sldId="256"/>
            <ac:spMk id="9" creationId="{09B3AE2B-B705-E6D0-715D-18533FB34233}"/>
          </ac:spMkLst>
        </pc:spChg>
        <pc:spChg chg="add del mod">
          <ac:chgData name="Wendy Holmes" userId="865c82a1-e729-4c53-9a22-32816821e768" providerId="ADAL" clId="{889625F8-F41C-4F05-91E2-5B62A7FE4944}" dt="2025-11-26T13:12:35.151" v="1765" actId="478"/>
          <ac:spMkLst>
            <pc:docMk/>
            <pc:sldMk cId="2299916431" sldId="256"/>
            <ac:spMk id="10" creationId="{57675D11-AD11-5210-CF3F-D29AC97E1D78}"/>
          </ac:spMkLst>
        </pc:spChg>
        <pc:spChg chg="add del mod">
          <ac:chgData name="Wendy Holmes" userId="865c82a1-e729-4c53-9a22-32816821e768" providerId="ADAL" clId="{889625F8-F41C-4F05-91E2-5B62A7FE4944}" dt="2025-11-26T13:12:47.244" v="1772" actId="478"/>
          <ac:spMkLst>
            <pc:docMk/>
            <pc:sldMk cId="2299916431" sldId="256"/>
            <ac:spMk id="11" creationId="{253A63C4-8FF6-AECC-17E7-4D6E20745C3C}"/>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31D6CC0E-B767-4028-AF52-FBBC9A99C813}" type="datetimeFigureOut">
              <a:rPr lang="en-GB" smtClean="0"/>
              <a:t>26/11/2025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1A5DCBF-B1B7-45CF-858B-F7E09874141E}" type="slidenum">
              <a:rPr lang="en-GB" smtClean="0"/>
              <a:t>‹#›</a:t>
            </a:fld>
            <a:endParaRPr lang="en-GB"/>
          </a:p>
        </p:txBody>
      </p:sp>
    </p:spTree>
    <p:extLst>
      <p:ext uri="{BB962C8B-B14F-4D97-AF65-F5344CB8AC3E}">
        <p14:creationId xmlns:p14="http://schemas.microsoft.com/office/powerpoint/2010/main" val="34791842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1D6CC0E-B767-4028-AF52-FBBC9A99C813}" type="datetimeFigureOut">
              <a:rPr lang="en-GB" smtClean="0"/>
              <a:t>26/11/2025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1A5DCBF-B1B7-45CF-858B-F7E09874141E}" type="slidenum">
              <a:rPr lang="en-GB" smtClean="0"/>
              <a:t>‹#›</a:t>
            </a:fld>
            <a:endParaRPr lang="en-GB"/>
          </a:p>
        </p:txBody>
      </p:sp>
    </p:spTree>
    <p:extLst>
      <p:ext uri="{BB962C8B-B14F-4D97-AF65-F5344CB8AC3E}">
        <p14:creationId xmlns:p14="http://schemas.microsoft.com/office/powerpoint/2010/main" val="41269500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1D6CC0E-B767-4028-AF52-FBBC9A99C813}" type="datetimeFigureOut">
              <a:rPr lang="en-GB" smtClean="0"/>
              <a:t>26/11/2025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1A5DCBF-B1B7-45CF-858B-F7E09874141E}" type="slidenum">
              <a:rPr lang="en-GB" smtClean="0"/>
              <a:t>‹#›</a:t>
            </a:fld>
            <a:endParaRPr lang="en-GB"/>
          </a:p>
        </p:txBody>
      </p:sp>
    </p:spTree>
    <p:extLst>
      <p:ext uri="{BB962C8B-B14F-4D97-AF65-F5344CB8AC3E}">
        <p14:creationId xmlns:p14="http://schemas.microsoft.com/office/powerpoint/2010/main" val="26967522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31D6CC0E-B767-4028-AF52-FBBC9A99C813}" type="datetimeFigureOut">
              <a:rPr lang="en-GB" smtClean="0"/>
              <a:t>26/11/2025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1A5DCBF-B1B7-45CF-858B-F7E09874141E}" type="slidenum">
              <a:rPr lang="en-GB" smtClean="0"/>
              <a:t>‹#›</a:t>
            </a:fld>
            <a:endParaRPr lang="en-GB"/>
          </a:p>
        </p:txBody>
      </p:sp>
    </p:spTree>
    <p:extLst>
      <p:ext uri="{BB962C8B-B14F-4D97-AF65-F5344CB8AC3E}">
        <p14:creationId xmlns:p14="http://schemas.microsoft.com/office/powerpoint/2010/main" val="38368770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31D6CC0E-B767-4028-AF52-FBBC9A99C813}" type="datetimeFigureOut">
              <a:rPr lang="en-GB" smtClean="0"/>
              <a:t>26/11/2025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1A5DCBF-B1B7-45CF-858B-F7E09874141E}" type="slidenum">
              <a:rPr lang="en-GB" smtClean="0"/>
              <a:t>‹#›</a:t>
            </a:fld>
            <a:endParaRPr lang="en-GB"/>
          </a:p>
        </p:txBody>
      </p:sp>
    </p:spTree>
    <p:extLst>
      <p:ext uri="{BB962C8B-B14F-4D97-AF65-F5344CB8AC3E}">
        <p14:creationId xmlns:p14="http://schemas.microsoft.com/office/powerpoint/2010/main" val="21843812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31D6CC0E-B767-4028-AF52-FBBC9A99C813}" type="datetimeFigureOut">
              <a:rPr lang="en-GB" smtClean="0"/>
              <a:t>26/11/2025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1A5DCBF-B1B7-45CF-858B-F7E09874141E}" type="slidenum">
              <a:rPr lang="en-GB" smtClean="0"/>
              <a:t>‹#›</a:t>
            </a:fld>
            <a:endParaRPr lang="en-GB"/>
          </a:p>
        </p:txBody>
      </p:sp>
    </p:spTree>
    <p:extLst>
      <p:ext uri="{BB962C8B-B14F-4D97-AF65-F5344CB8AC3E}">
        <p14:creationId xmlns:p14="http://schemas.microsoft.com/office/powerpoint/2010/main" val="5665231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1D6CC0E-B767-4028-AF52-FBBC9A99C813}" type="datetimeFigureOut">
              <a:rPr lang="en-GB" smtClean="0"/>
              <a:t>26/11/2025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1A5DCBF-B1B7-45CF-858B-F7E09874141E}" type="slidenum">
              <a:rPr lang="en-GB" smtClean="0"/>
              <a:t>‹#›</a:t>
            </a:fld>
            <a:endParaRPr lang="en-GB"/>
          </a:p>
        </p:txBody>
      </p:sp>
    </p:spTree>
    <p:extLst>
      <p:ext uri="{BB962C8B-B14F-4D97-AF65-F5344CB8AC3E}">
        <p14:creationId xmlns:p14="http://schemas.microsoft.com/office/powerpoint/2010/main" val="18144377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31D6CC0E-B767-4028-AF52-FBBC9A99C813}" type="datetimeFigureOut">
              <a:rPr lang="en-GB" smtClean="0"/>
              <a:t>26/11/2025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1A5DCBF-B1B7-45CF-858B-F7E09874141E}" type="slidenum">
              <a:rPr lang="en-GB" smtClean="0"/>
              <a:t>‹#›</a:t>
            </a:fld>
            <a:endParaRPr lang="en-GB"/>
          </a:p>
        </p:txBody>
      </p:sp>
    </p:spTree>
    <p:extLst>
      <p:ext uri="{BB962C8B-B14F-4D97-AF65-F5344CB8AC3E}">
        <p14:creationId xmlns:p14="http://schemas.microsoft.com/office/powerpoint/2010/main" val="29570407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31D6CC0E-B767-4028-AF52-FBBC9A99C813}" type="datetimeFigureOut">
              <a:rPr lang="en-GB" smtClean="0"/>
              <a:t>26/11/2025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1A5DCBF-B1B7-45CF-858B-F7E09874141E}" type="slidenum">
              <a:rPr lang="en-GB" smtClean="0"/>
              <a:t>‹#›</a:t>
            </a:fld>
            <a:endParaRPr lang="en-GB"/>
          </a:p>
        </p:txBody>
      </p:sp>
    </p:spTree>
    <p:extLst>
      <p:ext uri="{BB962C8B-B14F-4D97-AF65-F5344CB8AC3E}">
        <p14:creationId xmlns:p14="http://schemas.microsoft.com/office/powerpoint/2010/main" val="9096874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1D6CC0E-B767-4028-AF52-FBBC9A99C813}" type="datetimeFigureOut">
              <a:rPr lang="en-GB" smtClean="0"/>
              <a:t>26/11/2025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1A5DCBF-B1B7-45CF-858B-F7E09874141E}" type="slidenum">
              <a:rPr lang="en-GB" smtClean="0"/>
              <a:t>‹#›</a:t>
            </a:fld>
            <a:endParaRPr lang="en-GB"/>
          </a:p>
        </p:txBody>
      </p:sp>
    </p:spTree>
    <p:extLst>
      <p:ext uri="{BB962C8B-B14F-4D97-AF65-F5344CB8AC3E}">
        <p14:creationId xmlns:p14="http://schemas.microsoft.com/office/powerpoint/2010/main" val="21126494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1D6CC0E-B767-4028-AF52-FBBC9A99C813}" type="datetimeFigureOut">
              <a:rPr lang="en-GB" smtClean="0"/>
              <a:t>26/11/2025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1A5DCBF-B1B7-45CF-858B-F7E09874141E}" type="slidenum">
              <a:rPr lang="en-GB" smtClean="0"/>
              <a:t>‹#›</a:t>
            </a:fld>
            <a:endParaRPr lang="en-GB"/>
          </a:p>
        </p:txBody>
      </p:sp>
    </p:spTree>
    <p:extLst>
      <p:ext uri="{BB962C8B-B14F-4D97-AF65-F5344CB8AC3E}">
        <p14:creationId xmlns:p14="http://schemas.microsoft.com/office/powerpoint/2010/main" val="27859788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31D6CC0E-B767-4028-AF52-FBBC9A99C813}" type="datetimeFigureOut">
              <a:rPr lang="en-GB" smtClean="0"/>
              <a:t>26/11/2025</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01A5DCBF-B1B7-45CF-858B-F7E09874141E}" type="slidenum">
              <a:rPr lang="en-GB" smtClean="0"/>
              <a:t>‹#›</a:t>
            </a:fld>
            <a:endParaRPr lang="en-GB"/>
          </a:p>
        </p:txBody>
      </p:sp>
    </p:spTree>
    <p:extLst>
      <p:ext uri="{BB962C8B-B14F-4D97-AF65-F5344CB8AC3E}">
        <p14:creationId xmlns:p14="http://schemas.microsoft.com/office/powerpoint/2010/main" val="224672556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nursery@letchmore.herts.sch.uk" TargetMode="External"/><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hyperlink" Target="mailto:admin@letchmore.herts.sch.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pic>
        <p:nvPicPr>
          <p:cNvPr id="13" name="Picture 12"/>
          <p:cNvPicPr>
            <a:picLocks noChangeAspect="1"/>
          </p:cNvPicPr>
          <p:nvPr/>
        </p:nvPicPr>
        <p:blipFill>
          <a:blip r:embed="rId2"/>
          <a:stretch>
            <a:fillRect/>
          </a:stretch>
        </p:blipFill>
        <p:spPr>
          <a:xfrm>
            <a:off x="1480067" y="540205"/>
            <a:ext cx="3839499" cy="1438559"/>
          </a:xfrm>
          <a:prstGeom prst="rect">
            <a:avLst/>
          </a:prstGeom>
        </p:spPr>
      </p:pic>
      <p:sp>
        <p:nvSpPr>
          <p:cNvPr id="5" name="Rectangle 4">
            <a:extLst>
              <a:ext uri="{FF2B5EF4-FFF2-40B4-BE49-F238E27FC236}">
                <a16:creationId xmlns:a16="http://schemas.microsoft.com/office/drawing/2014/main" id="{07C5BA4B-05DB-4359-B504-714B731D3889}"/>
              </a:ext>
            </a:extLst>
          </p:cNvPr>
          <p:cNvSpPr/>
          <p:nvPr/>
        </p:nvSpPr>
        <p:spPr>
          <a:xfrm>
            <a:off x="85725" y="54173"/>
            <a:ext cx="6677025" cy="9789914"/>
          </a:xfrm>
          <a:prstGeom prst="rect">
            <a:avLst/>
          </a:prstGeom>
          <a:no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23">
              <a:solidFill>
                <a:srgbClr val="002060"/>
              </a:solidFill>
            </a:endParaRPr>
          </a:p>
        </p:txBody>
      </p:sp>
      <p:sp>
        <p:nvSpPr>
          <p:cNvPr id="7" name="TextBox 6">
            <a:extLst>
              <a:ext uri="{FF2B5EF4-FFF2-40B4-BE49-F238E27FC236}">
                <a16:creationId xmlns:a16="http://schemas.microsoft.com/office/drawing/2014/main" id="{B19FD76F-F355-4962-970D-C4C082BCA8AD}"/>
              </a:ext>
            </a:extLst>
          </p:cNvPr>
          <p:cNvSpPr txBox="1"/>
          <p:nvPr/>
        </p:nvSpPr>
        <p:spPr>
          <a:xfrm>
            <a:off x="1653826" y="63150"/>
            <a:ext cx="3935693" cy="954107"/>
          </a:xfrm>
          <a:prstGeom prst="rect">
            <a:avLst/>
          </a:prstGeom>
          <a:noFill/>
        </p:spPr>
        <p:txBody>
          <a:bodyPr wrap="none" rtlCol="0">
            <a:spAutoFit/>
          </a:bodyPr>
          <a:lstStyle/>
          <a:p>
            <a:pPr algn="ctr"/>
            <a:r>
              <a:rPr lang="en-GB" sz="1600" b="1" err="1">
                <a:solidFill>
                  <a:srgbClr val="002060"/>
                </a:solidFill>
                <a:latin typeface="Comic Sans MS" panose="030F0702030302020204" pitchFamily="66" charset="0"/>
              </a:rPr>
              <a:t>Letchmore</a:t>
            </a:r>
            <a:r>
              <a:rPr lang="en-GB" sz="1600" b="1">
                <a:solidFill>
                  <a:srgbClr val="002060"/>
                </a:solidFill>
                <a:latin typeface="Comic Sans MS" panose="030F0702030302020204" pitchFamily="66" charset="0"/>
              </a:rPr>
              <a:t> Infants’ &amp; Nursery School</a:t>
            </a:r>
          </a:p>
          <a:p>
            <a:pPr algn="ctr"/>
            <a:r>
              <a:rPr lang="en-GB" sz="4000" b="1">
                <a:solidFill>
                  <a:srgbClr val="002060"/>
                </a:solidFill>
                <a:latin typeface="Comic Sans MS" panose="030F0702030302020204" pitchFamily="66" charset="0"/>
                <a:cs typeface="Arial" panose="020B0604020202020204" pitchFamily="34" charset="0"/>
              </a:rPr>
              <a:t>NURSERY</a:t>
            </a:r>
            <a:r>
              <a:rPr lang="en-GB" sz="1600" b="1">
                <a:solidFill>
                  <a:srgbClr val="002060"/>
                </a:solidFill>
                <a:latin typeface="Comic Sans MS" panose="030F0702030302020204" pitchFamily="66" charset="0"/>
              </a:rPr>
              <a:t> </a:t>
            </a:r>
          </a:p>
        </p:txBody>
      </p:sp>
      <p:sp>
        <p:nvSpPr>
          <p:cNvPr id="8" name="TextBox 7"/>
          <p:cNvSpPr txBox="1"/>
          <p:nvPr/>
        </p:nvSpPr>
        <p:spPr>
          <a:xfrm>
            <a:off x="1653826" y="1771305"/>
            <a:ext cx="3988592" cy="338554"/>
          </a:xfrm>
          <a:prstGeom prst="rect">
            <a:avLst/>
          </a:prstGeom>
          <a:noFill/>
        </p:spPr>
        <p:txBody>
          <a:bodyPr wrap="none" rtlCol="0">
            <a:spAutoFit/>
          </a:bodyPr>
          <a:lstStyle/>
          <a:p>
            <a:r>
              <a:rPr lang="en-GB" sz="1600" b="1" dirty="0">
                <a:solidFill>
                  <a:srgbClr val="002060"/>
                </a:solidFill>
                <a:latin typeface="Comic Sans MS" panose="030F0702030302020204" pitchFamily="66" charset="0"/>
              </a:rPr>
              <a:t>Week Commencing 1</a:t>
            </a:r>
            <a:r>
              <a:rPr lang="en-GB" sz="1600" b="1" baseline="30000" dirty="0">
                <a:solidFill>
                  <a:srgbClr val="002060"/>
                </a:solidFill>
                <a:latin typeface="Comic Sans MS" panose="030F0702030302020204" pitchFamily="66" charset="0"/>
              </a:rPr>
              <a:t>st</a:t>
            </a:r>
            <a:r>
              <a:rPr lang="en-GB" sz="1600" b="1" dirty="0">
                <a:solidFill>
                  <a:srgbClr val="002060"/>
                </a:solidFill>
                <a:latin typeface="Comic Sans MS" panose="030F0702030302020204" pitchFamily="66" charset="0"/>
              </a:rPr>
              <a:t> December 2025</a:t>
            </a:r>
          </a:p>
        </p:txBody>
      </p:sp>
      <p:sp>
        <p:nvSpPr>
          <p:cNvPr id="24" name="Rectangle 23"/>
          <p:cNvSpPr/>
          <p:nvPr/>
        </p:nvSpPr>
        <p:spPr>
          <a:xfrm>
            <a:off x="201649" y="7838521"/>
            <a:ext cx="6488284" cy="1949486"/>
          </a:xfrm>
          <a:prstGeom prst="rect">
            <a:avLst/>
          </a:prstGeom>
          <a:no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TextBox 31"/>
          <p:cNvSpPr txBox="1"/>
          <p:nvPr/>
        </p:nvSpPr>
        <p:spPr>
          <a:xfrm>
            <a:off x="1269787" y="7888603"/>
            <a:ext cx="5266360" cy="1877437"/>
          </a:xfrm>
          <a:prstGeom prst="rect">
            <a:avLst/>
          </a:prstGeom>
          <a:noFill/>
        </p:spPr>
        <p:txBody>
          <a:bodyPr wrap="square" rtlCol="0">
            <a:spAutoFit/>
          </a:bodyPr>
          <a:lstStyle/>
          <a:p>
            <a:pPr algn="ctr"/>
            <a:r>
              <a:rPr lang="en-GB" sz="1200" b="1" u="sng" dirty="0">
                <a:latin typeface="Comic Sans MS" panose="030F0702030302020204" pitchFamily="66" charset="0"/>
              </a:rPr>
              <a:t>Nursery Staff &amp; Further Information</a:t>
            </a:r>
          </a:p>
          <a:p>
            <a:endParaRPr lang="en-GB" sz="800" b="1" dirty="0">
              <a:latin typeface="Comic Sans MS" panose="030F0702030302020204" pitchFamily="66" charset="0"/>
            </a:endParaRPr>
          </a:p>
          <a:p>
            <a:r>
              <a:rPr lang="en-GB" sz="1200" b="1" dirty="0">
                <a:latin typeface="Comic Sans MS" panose="030F0702030302020204" pitchFamily="66" charset="0"/>
              </a:rPr>
              <a:t>Class Teacher:	       </a:t>
            </a:r>
            <a:r>
              <a:rPr lang="en-GB" sz="1200" dirty="0">
                <a:latin typeface="Comic Sans MS" panose="030F0702030302020204" pitchFamily="66" charset="0"/>
              </a:rPr>
              <a:t>Mrs Amanda Donald</a:t>
            </a:r>
          </a:p>
          <a:p>
            <a:r>
              <a:rPr lang="en-GB" sz="1200" b="1" dirty="0">
                <a:latin typeface="Comic Sans MS" panose="030F0702030302020204" pitchFamily="66" charset="0"/>
              </a:rPr>
              <a:t>Teaching Assistants: 	</a:t>
            </a:r>
            <a:r>
              <a:rPr lang="en-GB" sz="1200" dirty="0">
                <a:latin typeface="Comic Sans MS" panose="030F0702030302020204" pitchFamily="66" charset="0"/>
              </a:rPr>
              <a:t>Mrs Jenny Georgieva HLTA</a:t>
            </a:r>
          </a:p>
          <a:p>
            <a:r>
              <a:rPr lang="en-GB" sz="1200" dirty="0">
                <a:latin typeface="Comic Sans MS" panose="030F0702030302020204" pitchFamily="66" charset="0"/>
              </a:rPr>
              <a:t>				Mrs Sarah Thomas	 TA	</a:t>
            </a:r>
          </a:p>
          <a:p>
            <a:r>
              <a:rPr lang="en-GB" sz="1200" dirty="0">
                <a:latin typeface="Comic Sans MS" panose="030F0702030302020204" pitchFamily="66" charset="0"/>
              </a:rPr>
              <a:t>				Mrs  Jo Seaton TA</a:t>
            </a:r>
          </a:p>
          <a:p>
            <a:r>
              <a:rPr lang="en-GB" sz="1200" dirty="0">
                <a:latin typeface="Comic Sans MS" panose="030F0702030302020204" pitchFamily="66" charset="0"/>
              </a:rPr>
              <a:t>				Mrs Luigina Hamer TA</a:t>
            </a:r>
          </a:p>
          <a:p>
            <a:r>
              <a:rPr lang="en-GB" sz="1200" dirty="0">
                <a:latin typeface="Comic Sans MS" panose="030F0702030302020204" pitchFamily="66" charset="0"/>
              </a:rPr>
              <a:t>				Miss Leanne Dolby TA</a:t>
            </a:r>
          </a:p>
          <a:p>
            <a:r>
              <a:rPr lang="en-GB" sz="1200" dirty="0">
                <a:latin typeface="Comic Sans MS" panose="030F0702030302020204" pitchFamily="66" charset="0"/>
              </a:rPr>
              <a:t>If you have any questions please email Nursery on:</a:t>
            </a:r>
          </a:p>
          <a:p>
            <a:r>
              <a:rPr lang="en-GB" sz="1200" dirty="0">
                <a:latin typeface="Comic Sans MS" panose="030F0702030302020204" pitchFamily="66" charset="0"/>
                <a:hlinkClick r:id="rId3"/>
              </a:rPr>
              <a:t>nursery@letchmore.herts.sch.uk</a:t>
            </a:r>
            <a:r>
              <a:rPr lang="en-GB" sz="1200" dirty="0">
                <a:latin typeface="Comic Sans MS" panose="030F0702030302020204" pitchFamily="66" charset="0"/>
              </a:rPr>
              <a:t> or via </a:t>
            </a:r>
            <a:r>
              <a:rPr lang="en-GB" sz="1200" dirty="0">
                <a:latin typeface="Comic Sans MS" panose="030F0702030302020204" pitchFamily="66" charset="0"/>
                <a:hlinkClick r:id="rId4"/>
              </a:rPr>
              <a:t>admin@letchmore.herts.sch.uk</a:t>
            </a:r>
            <a:r>
              <a:rPr lang="en-GB" sz="1200" dirty="0">
                <a:latin typeface="Comic Sans MS" panose="030F0702030302020204" pitchFamily="66" charset="0"/>
              </a:rPr>
              <a:t> </a:t>
            </a:r>
          </a:p>
        </p:txBody>
      </p:sp>
      <p:pic>
        <p:nvPicPr>
          <p:cNvPr id="33" name="Picture 3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1853" y="8254102"/>
            <a:ext cx="911355" cy="1362774"/>
          </a:xfrm>
          <a:prstGeom prst="rect">
            <a:avLst/>
          </a:prstGeom>
        </p:spPr>
      </p:pic>
      <p:sp>
        <p:nvSpPr>
          <p:cNvPr id="12" name="Rectangle 11">
            <a:extLst>
              <a:ext uri="{FF2B5EF4-FFF2-40B4-BE49-F238E27FC236}">
                <a16:creationId xmlns:a16="http://schemas.microsoft.com/office/drawing/2014/main" id="{3F2B54D2-1C28-4FCD-A601-C337537DB452}"/>
              </a:ext>
            </a:extLst>
          </p:cNvPr>
          <p:cNvSpPr/>
          <p:nvPr/>
        </p:nvSpPr>
        <p:spPr>
          <a:xfrm>
            <a:off x="200134" y="2862693"/>
            <a:ext cx="6488284" cy="4919278"/>
          </a:xfrm>
          <a:prstGeom prst="rect">
            <a:avLst/>
          </a:prstGeom>
          <a:no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22">
            <a:extLst>
              <a:ext uri="{FF2B5EF4-FFF2-40B4-BE49-F238E27FC236}">
                <a16:creationId xmlns:a16="http://schemas.microsoft.com/office/drawing/2014/main" id="{6086C19F-62CD-426B-89AD-4CE73AFF82E3}"/>
              </a:ext>
            </a:extLst>
          </p:cNvPr>
          <p:cNvSpPr txBox="1"/>
          <p:nvPr/>
        </p:nvSpPr>
        <p:spPr>
          <a:xfrm>
            <a:off x="230502" y="2843728"/>
            <a:ext cx="6430579" cy="307777"/>
          </a:xfrm>
          <a:prstGeom prst="rect">
            <a:avLst/>
          </a:prstGeom>
          <a:noFill/>
        </p:spPr>
        <p:txBody>
          <a:bodyPr wrap="square" rtlCol="0">
            <a:spAutoFit/>
          </a:bodyPr>
          <a:lstStyle/>
          <a:p>
            <a:pPr algn="ctr"/>
            <a:r>
              <a:rPr lang="en-GB" sz="1400" b="1" u="sng" dirty="0">
                <a:latin typeface="Comic Sans MS" panose="030F0702030302020204" pitchFamily="66" charset="0"/>
              </a:rPr>
              <a:t>This week the children will be:</a:t>
            </a:r>
          </a:p>
        </p:txBody>
      </p:sp>
      <p:sp>
        <p:nvSpPr>
          <p:cNvPr id="16" name="Rectangle 15">
            <a:extLst>
              <a:ext uri="{FF2B5EF4-FFF2-40B4-BE49-F238E27FC236}">
                <a16:creationId xmlns:a16="http://schemas.microsoft.com/office/drawing/2014/main" id="{0ABCD6D2-504D-348C-37C3-9CD1F7037E52}"/>
              </a:ext>
            </a:extLst>
          </p:cNvPr>
          <p:cNvSpPr/>
          <p:nvPr/>
        </p:nvSpPr>
        <p:spPr>
          <a:xfrm>
            <a:off x="201650" y="2067479"/>
            <a:ext cx="6474684" cy="738664"/>
          </a:xfrm>
          <a:prstGeom prst="rect">
            <a:avLst/>
          </a:prstGeom>
          <a:no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a:extLst>
              <a:ext uri="{FF2B5EF4-FFF2-40B4-BE49-F238E27FC236}">
                <a16:creationId xmlns:a16="http://schemas.microsoft.com/office/drawing/2014/main" id="{3671F986-A519-6C21-2AAA-2476ED9B735A}"/>
              </a:ext>
            </a:extLst>
          </p:cNvPr>
          <p:cNvSpPr txBox="1"/>
          <p:nvPr/>
        </p:nvSpPr>
        <p:spPr>
          <a:xfrm>
            <a:off x="275318" y="2190537"/>
            <a:ext cx="3346354" cy="738664"/>
          </a:xfrm>
          <a:prstGeom prst="rect">
            <a:avLst/>
          </a:prstGeom>
          <a:noFill/>
        </p:spPr>
        <p:txBody>
          <a:bodyPr wrap="square" rtlCol="0">
            <a:spAutoFit/>
          </a:bodyPr>
          <a:lstStyle/>
          <a:p>
            <a:pPr algn="ctr"/>
            <a:r>
              <a:rPr lang="en-US" sz="1400" b="1" dirty="0">
                <a:latin typeface="Comic Sans MS" panose="030F0702030302020204" pitchFamily="66" charset="0"/>
              </a:rPr>
              <a:t>Value of the </a:t>
            </a:r>
            <a:r>
              <a:rPr lang="en-US" sz="1400" b="1" dirty="0" err="1">
                <a:latin typeface="Comic Sans MS" panose="030F0702030302020204" pitchFamily="66" charset="0"/>
              </a:rPr>
              <a:t>Month:Togetherness</a:t>
            </a:r>
            <a:r>
              <a:rPr lang="en-US" sz="1400" b="1" dirty="0">
                <a:latin typeface="Comic Sans MS" panose="030F0702030302020204" pitchFamily="66" charset="0"/>
              </a:rPr>
              <a:t> and Tolerance  </a:t>
            </a:r>
          </a:p>
          <a:p>
            <a:pPr algn="ctr"/>
            <a:endParaRPr lang="en-US" sz="1400" b="1" dirty="0">
              <a:latin typeface="Comic Sans MS" panose="030F0702030302020204" pitchFamily="66" charset="0"/>
            </a:endParaRPr>
          </a:p>
        </p:txBody>
      </p:sp>
      <p:pic>
        <p:nvPicPr>
          <p:cNvPr id="2" name="Picture 1">
            <a:extLst>
              <a:ext uri="{FF2B5EF4-FFF2-40B4-BE49-F238E27FC236}">
                <a16:creationId xmlns:a16="http://schemas.microsoft.com/office/drawing/2014/main" id="{9EA9A979-147B-6EA4-B581-977D1F9C96F0}"/>
              </a:ext>
            </a:extLst>
          </p:cNvPr>
          <p:cNvPicPr>
            <a:picLocks noChangeAspect="1"/>
          </p:cNvPicPr>
          <p:nvPr/>
        </p:nvPicPr>
        <p:blipFill>
          <a:blip r:embed="rId6"/>
          <a:stretch>
            <a:fillRect/>
          </a:stretch>
        </p:blipFill>
        <p:spPr>
          <a:xfrm>
            <a:off x="3732868" y="2124029"/>
            <a:ext cx="2667932" cy="608783"/>
          </a:xfrm>
          <a:prstGeom prst="rect">
            <a:avLst/>
          </a:prstGeom>
        </p:spPr>
      </p:pic>
      <p:sp>
        <p:nvSpPr>
          <p:cNvPr id="9" name="TextBox 8">
            <a:extLst>
              <a:ext uri="{FF2B5EF4-FFF2-40B4-BE49-F238E27FC236}">
                <a16:creationId xmlns:a16="http://schemas.microsoft.com/office/drawing/2014/main" id="{09B3AE2B-B705-E6D0-715D-18533FB34233}"/>
              </a:ext>
            </a:extLst>
          </p:cNvPr>
          <p:cNvSpPr txBox="1"/>
          <p:nvPr/>
        </p:nvSpPr>
        <p:spPr>
          <a:xfrm>
            <a:off x="200134" y="3164812"/>
            <a:ext cx="6542334" cy="4893647"/>
          </a:xfrm>
          <a:prstGeom prst="rect">
            <a:avLst/>
          </a:prstGeom>
          <a:noFill/>
        </p:spPr>
        <p:txBody>
          <a:bodyPr wrap="square">
            <a:spAutoFit/>
          </a:bodyPr>
          <a:lstStyle/>
          <a:p>
            <a:pPr algn="l"/>
            <a:r>
              <a:rPr lang="en-GB" sz="1200" b="0" i="0" dirty="0">
                <a:solidFill>
                  <a:srgbClr val="000000"/>
                </a:solidFill>
                <a:effectLst/>
                <a:latin typeface="Comic Sans MS" panose="030F0702030302020204" pitchFamily="66" charset="0"/>
              </a:rPr>
              <a:t>Story focus: ‘’Spots first Christmas’ by Eric Hill. The children will talk about how giving and receiving makes them feel.</a:t>
            </a:r>
          </a:p>
          <a:p>
            <a:pPr algn="l"/>
            <a:r>
              <a:rPr lang="en-GB" sz="1200" dirty="0">
                <a:solidFill>
                  <a:srgbClr val="000000"/>
                </a:solidFill>
                <a:latin typeface="Comic Sans MS" panose="030F0702030302020204" pitchFamily="66" charset="0"/>
              </a:rPr>
              <a:t>This week the children will be decorating a Christmas tree and taking part in the Santa run.</a:t>
            </a:r>
          </a:p>
          <a:p>
            <a:pPr algn="l"/>
            <a:r>
              <a:rPr lang="en-GB" sz="1200" dirty="0">
                <a:solidFill>
                  <a:srgbClr val="000000"/>
                </a:solidFill>
                <a:latin typeface="Comic Sans MS" panose="030F0702030302020204" pitchFamily="66" charset="0"/>
              </a:rPr>
              <a:t>The children will be looking at the value of courage and sharing the story of ‘The polar bear paddle’ and building resilience and keep trying.</a:t>
            </a:r>
          </a:p>
          <a:p>
            <a:pPr algn="l"/>
            <a:r>
              <a:rPr lang="en-GB" sz="1200" dirty="0">
                <a:solidFill>
                  <a:srgbClr val="000000"/>
                </a:solidFill>
                <a:latin typeface="Comic Sans MS" panose="030F0702030302020204" pitchFamily="66" charset="0"/>
              </a:rPr>
              <a:t>We will be making patterned decorations for the nursery in our maths sessions. </a:t>
            </a:r>
          </a:p>
          <a:p>
            <a:pPr algn="l"/>
            <a:r>
              <a:rPr lang="en-GB" sz="1200" dirty="0">
                <a:solidFill>
                  <a:srgbClr val="000000"/>
                </a:solidFill>
                <a:latin typeface="Comic Sans MS" panose="030F0702030302020204" pitchFamily="66" charset="0"/>
              </a:rPr>
              <a:t>The children will be counting objects with a focus on pointing and counting slowly. We will be matching numeral to quantity.</a:t>
            </a:r>
          </a:p>
          <a:p>
            <a:pPr algn="l"/>
            <a:r>
              <a:rPr lang="en-GB" sz="1200" dirty="0">
                <a:solidFill>
                  <a:srgbClr val="000000"/>
                </a:solidFill>
                <a:latin typeface="Comic Sans MS" panose="030F0702030302020204" pitchFamily="66" charset="0"/>
              </a:rPr>
              <a:t>The children will be going to the hall to practice their sogs ready for their performance.</a:t>
            </a:r>
          </a:p>
          <a:p>
            <a:pPr algn="l"/>
            <a:r>
              <a:rPr lang="en-GB" sz="1200" b="0" i="0" dirty="0">
                <a:solidFill>
                  <a:srgbClr val="000000"/>
                </a:solidFill>
                <a:effectLst/>
                <a:latin typeface="Comic Sans MS" panose="030F0702030302020204" pitchFamily="66" charset="0"/>
              </a:rPr>
              <a:t>In our phonics session the children will be finding pictures that begin with ‘b’ and placing a bauble on the Christmas Tree.</a:t>
            </a:r>
          </a:p>
          <a:p>
            <a:pPr algn="l"/>
            <a:r>
              <a:rPr lang="en-GB" sz="1200" b="0" i="0" dirty="0">
                <a:solidFill>
                  <a:srgbClr val="000000"/>
                </a:solidFill>
                <a:effectLst/>
                <a:latin typeface="Comic Sans MS" panose="030F0702030302020204" pitchFamily="66" charset="0"/>
              </a:rPr>
              <a:t>The children will be designing a hedgehog home for the nursery garden. We will be looking at a range of materials and learning how to join them together. We will be thinking about the emotions of happy and sad.</a:t>
            </a:r>
          </a:p>
          <a:p>
            <a:pPr algn="l"/>
            <a:endParaRPr lang="en-GB" sz="1200" b="0" i="0" dirty="0">
              <a:solidFill>
                <a:srgbClr val="000000"/>
              </a:solidFill>
              <a:effectLst/>
              <a:latin typeface="Comic Sans MS" panose="030F0702030302020204" pitchFamily="66" charset="0"/>
            </a:endParaRPr>
          </a:p>
          <a:p>
            <a:pPr algn="l"/>
            <a:r>
              <a:rPr lang="en-GB" sz="1200" b="1" dirty="0">
                <a:solidFill>
                  <a:srgbClr val="000000"/>
                </a:solidFill>
                <a:latin typeface="Comic Sans MS" panose="030F0702030302020204" pitchFamily="66" charset="0"/>
              </a:rPr>
              <a:t>Nursery Christmas songs will be Tuesday 16</a:t>
            </a:r>
            <a:r>
              <a:rPr lang="en-GB" sz="1200" b="1" baseline="30000" dirty="0">
                <a:solidFill>
                  <a:srgbClr val="000000"/>
                </a:solidFill>
                <a:latin typeface="Comic Sans MS" panose="030F0702030302020204" pitchFamily="66" charset="0"/>
              </a:rPr>
              <a:t>th</a:t>
            </a:r>
            <a:r>
              <a:rPr lang="en-GB" sz="1200" b="1" dirty="0">
                <a:solidFill>
                  <a:srgbClr val="000000"/>
                </a:solidFill>
                <a:latin typeface="Comic Sans MS" panose="030F0702030302020204" pitchFamily="66" charset="0"/>
              </a:rPr>
              <a:t> December at 9.15am in the hall, children can wear a Christmas/festive jumper.</a:t>
            </a:r>
          </a:p>
          <a:p>
            <a:r>
              <a:rPr lang="en-US" sz="1200" b="1" dirty="0">
                <a:latin typeface="Comic Sans MS" panose="030F0702030302020204" pitchFamily="66" charset="0"/>
                <a:ea typeface="Times New Roman" panose="02020603050405020304" pitchFamily="18" charset="0"/>
                <a:cs typeface="Times New Roman" panose="02020603050405020304" pitchFamily="18" charset="0"/>
              </a:rPr>
              <a:t>At Home you could:</a:t>
            </a:r>
          </a:p>
          <a:p>
            <a:r>
              <a:rPr lang="en-US" sz="1200" dirty="0">
                <a:latin typeface="Comic Sans MS" panose="030F0702030302020204" pitchFamily="66" charset="0"/>
                <a:ea typeface="Times New Roman" panose="02020603050405020304" pitchFamily="18" charset="0"/>
                <a:cs typeface="Times New Roman" panose="02020603050405020304" pitchFamily="18" charset="0"/>
              </a:rPr>
              <a:t>Make a set of 4 toys pointing and counting carefully. If you add another one how many will you have. Share your nursery reading book. Talk about the author  of the book. Make your own hedgehog home. Make a Christmas decoration and bring it in to show.</a:t>
            </a:r>
          </a:p>
          <a:p>
            <a:endParaRPr lang="en-US" sz="1200" dirty="0">
              <a:latin typeface="Comic Sans MS" panose="030F0702030302020204" pitchFamily="66" charset="0"/>
              <a:ea typeface="Times New Roman" panose="02020603050405020304" pitchFamily="18" charset="0"/>
              <a:cs typeface="Times New Roman" panose="02020603050405020304" pitchFamily="18" charset="0"/>
            </a:endParaRPr>
          </a:p>
          <a:p>
            <a:r>
              <a:rPr lang="en-US" sz="1200" b="1" dirty="0">
                <a:latin typeface="Comic Sans MS" panose="030F0702030302020204" pitchFamily="66" charset="0"/>
                <a:ea typeface="Times New Roman" panose="02020603050405020304" pitchFamily="18" charset="0"/>
                <a:cs typeface="Times New Roman" panose="02020603050405020304" pitchFamily="18" charset="0"/>
              </a:rPr>
              <a:t>Please can parents bring in any junk modelling boxes, containers, material for our hedgehog house building. Thank you.</a:t>
            </a:r>
          </a:p>
        </p:txBody>
      </p:sp>
    </p:spTree>
    <p:extLst>
      <p:ext uri="{BB962C8B-B14F-4D97-AF65-F5344CB8AC3E}">
        <p14:creationId xmlns:p14="http://schemas.microsoft.com/office/powerpoint/2010/main" val="229991643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5af1b584-11f8-4179-9877-48ae699a0a10" xsi:nil="true"/>
    <lcf76f155ced4ddcb4097134ff3c332f xmlns="69b3ba71-b8c8-41cc-b283-7cb5082438d1">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B1C0EAF16C162644A778D27929804391" ma:contentTypeVersion="18" ma:contentTypeDescription="Create a new document." ma:contentTypeScope="" ma:versionID="c20430d9c47a34b0ea18fddace6d44f1">
  <xsd:schema xmlns:xsd="http://www.w3.org/2001/XMLSchema" xmlns:xs="http://www.w3.org/2001/XMLSchema" xmlns:p="http://schemas.microsoft.com/office/2006/metadata/properties" xmlns:ns2="69b3ba71-b8c8-41cc-b283-7cb5082438d1" xmlns:ns3="5af1b584-11f8-4179-9877-48ae699a0a10" targetNamespace="http://schemas.microsoft.com/office/2006/metadata/properties" ma:root="true" ma:fieldsID="d50ecc301388798c3d6dfff882ed03a1" ns2:_="" ns3:_="">
    <xsd:import namespace="69b3ba71-b8c8-41cc-b283-7cb5082438d1"/>
    <xsd:import namespace="5af1b584-11f8-4179-9877-48ae699a0a1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3:TaxCatchAll" minOccurs="0"/>
                <xsd:element ref="ns2:MediaServiceGenerationTime" minOccurs="0"/>
                <xsd:element ref="ns2:MediaServiceEventHashCode" minOccurs="0"/>
                <xsd:element ref="ns2:lcf76f155ced4ddcb4097134ff3c332f" minOccurs="0"/>
                <xsd:element ref="ns2:MediaServiceOCR" minOccurs="0"/>
                <xsd:element ref="ns3:SharedWithUsers" minOccurs="0"/>
                <xsd:element ref="ns3:SharedWithDetails" minOccurs="0"/>
                <xsd:element ref="ns2:MediaServiceObjectDetectorVersions" minOccurs="0"/>
                <xsd:element ref="ns2:MediaServiceLocation"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9b3ba71-b8c8-41cc-b283-7cb5082438d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68fc11cf-46e2-4c8a-81b8-757c299af21a" ma:termSetId="09814cd3-568e-fe90-9814-8d621ff8fb84" ma:anchorId="fba54fb3-c3e1-fe81-a776-ca4b69148c4d" ma:open="true" ma:isKeyword="false">
      <xsd:complexType>
        <xsd:sequence>
          <xsd:element ref="pc:Terms" minOccurs="0" maxOccurs="1"/>
        </xsd:sequence>
      </xsd:complexType>
    </xsd:element>
    <xsd:element name="MediaServiceOCR" ma:index="17" nillable="true" ma:displayName="Extracted Text" ma:internalName="MediaServiceOCR" ma:readOnly="true">
      <xsd:simpleType>
        <xsd:restriction base="dms:Note">
          <xsd:maxLength value="255"/>
        </xsd:restriction>
      </xsd:simple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element name="MediaServiceLocation" ma:index="21" nillable="true" ma:displayName="Location" ma:indexed="true" ma:internalName="MediaServiceLocation"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5af1b584-11f8-4179-9877-48ae699a0a10" elementFormDefault="qualified">
    <xsd:import namespace="http://schemas.microsoft.com/office/2006/documentManagement/types"/>
    <xsd:import namespace="http://schemas.microsoft.com/office/infopath/2007/PartnerControls"/>
    <xsd:element name="TaxCatchAll" ma:index="12" nillable="true" ma:displayName="Taxonomy Catch All Column" ma:hidden="true" ma:list="{cea65ef5-c010-47e7-895b-8c820e36c6a9}" ma:internalName="TaxCatchAll" ma:showField="CatchAllData" ma:web="5af1b584-11f8-4179-9877-48ae699a0a10">
      <xsd:complexType>
        <xsd:complexContent>
          <xsd:extension base="dms:MultiChoiceLookup">
            <xsd:sequence>
              <xsd:element name="Value" type="dms:Lookup" maxOccurs="unbounded" minOccurs="0" nillable="true"/>
            </xsd:sequence>
          </xsd:extension>
        </xsd:complexContent>
      </xsd:complexType>
    </xsd:element>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2F05C24-FE11-4979-858B-13360A75357E}">
  <ds:schemaRefs>
    <ds:schemaRef ds:uri="5af1b584-11f8-4179-9877-48ae699a0a10"/>
    <ds:schemaRef ds:uri="69b3ba71-b8c8-41cc-b283-7cb5082438d1"/>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311C3EBB-B74C-41A3-94C2-F206508D1B12}">
  <ds:schemaRefs>
    <ds:schemaRef ds:uri="http://schemas.microsoft.com/sharepoint/v3/contenttype/forms"/>
  </ds:schemaRefs>
</ds:datastoreItem>
</file>

<file path=customXml/itemProps3.xml><?xml version="1.0" encoding="utf-8"?>
<ds:datastoreItem xmlns:ds="http://schemas.openxmlformats.org/officeDocument/2006/customXml" ds:itemID="{6AF70B61-BD6A-4CDA-9F57-17730901A94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9b3ba71-b8c8-41cc-b283-7cb5082438d1"/>
    <ds:schemaRef ds:uri="5af1b584-11f8-4179-9877-48ae699a0a1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4521</TotalTime>
  <Words>408</Words>
  <Application>Microsoft Office PowerPoint</Application>
  <PresentationFormat>A4 Paper (210x297 mm)</PresentationFormat>
  <Paragraphs>29</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Comic Sans MS</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Charlotte Edwards</dc:creator>
  <cp:lastModifiedBy>Wendy Holmes</cp:lastModifiedBy>
  <cp:revision>24</cp:revision>
  <cp:lastPrinted>2021-05-18T11:47:15Z</cp:lastPrinted>
  <dcterms:created xsi:type="dcterms:W3CDTF">2020-01-23T17:03:38Z</dcterms:created>
  <dcterms:modified xsi:type="dcterms:W3CDTF">2025-11-26T13:12:55Z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0x010100B1C0EAF16C162644A778D27929804391</vt:lpwstr>
  </property>
  <property fmtid="{D5CDD505-2E9C-101B-9397-08002B2CF9AE}" pid="3" name="MediaServiceImageTags">
    <vt:lpwstr/>
  </property>
</Properties>
</file>