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1" r:id="rId7"/>
  </p:sldIdLst>
  <p:sldSz cx="12192000" cy="6858000"/>
  <p:notesSz cx="6797675"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FF99FF"/>
    <a:srgbClr val="000066"/>
    <a:srgbClr val="CCCCFF"/>
    <a:srgbClr val="9999FF"/>
    <a:srgbClr val="FFCCCC"/>
    <a:srgbClr val="FF5050"/>
    <a:srgbClr val="CCFFFF"/>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372" dt="2026-09-09T14:21:14.336"/>
    <p1510:client id="{4D42FB21-82D8-4CF1-C8E0-051899ABBD5F}" v="16" dt="2026-09-08T14:39:48.440"/>
    <p1510:client id="{E3373B21-5C21-2143-1ECA-774A7A48D7D8}" v="1008" dt="2026-09-09T14:16:34.5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EA008E-15B2-43EE-8491-409D6D76D057}"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1906D-5913-4456-9547-2D301807355C}" type="slidenum">
              <a:rPr lang="en-GB" smtClean="0"/>
              <a:t>‹#›</a:t>
            </a:fld>
            <a:endParaRPr lang="en-GB"/>
          </a:p>
        </p:txBody>
      </p:sp>
    </p:spTree>
    <p:extLst>
      <p:ext uri="{BB962C8B-B14F-4D97-AF65-F5344CB8AC3E}">
        <p14:creationId xmlns:p14="http://schemas.microsoft.com/office/powerpoint/2010/main" val="1438009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EA008E-15B2-43EE-8491-409D6D76D057}"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1906D-5913-4456-9547-2D301807355C}" type="slidenum">
              <a:rPr lang="en-GB" smtClean="0"/>
              <a:t>‹#›</a:t>
            </a:fld>
            <a:endParaRPr lang="en-GB"/>
          </a:p>
        </p:txBody>
      </p:sp>
    </p:spTree>
    <p:extLst>
      <p:ext uri="{BB962C8B-B14F-4D97-AF65-F5344CB8AC3E}">
        <p14:creationId xmlns:p14="http://schemas.microsoft.com/office/powerpoint/2010/main" val="410197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EA008E-15B2-43EE-8491-409D6D76D057}"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1906D-5913-4456-9547-2D301807355C}" type="slidenum">
              <a:rPr lang="en-GB" smtClean="0"/>
              <a:t>‹#›</a:t>
            </a:fld>
            <a:endParaRPr lang="en-GB"/>
          </a:p>
        </p:txBody>
      </p:sp>
    </p:spTree>
    <p:extLst>
      <p:ext uri="{BB962C8B-B14F-4D97-AF65-F5344CB8AC3E}">
        <p14:creationId xmlns:p14="http://schemas.microsoft.com/office/powerpoint/2010/main" val="2706283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EA008E-15B2-43EE-8491-409D6D76D057}"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D1906D-5913-4456-9547-2D301807355C}" type="slidenum">
              <a:rPr lang="en-GB" smtClean="0"/>
              <a:t>‹#›</a:t>
            </a:fld>
            <a:endParaRPr lang="en-GB"/>
          </a:p>
        </p:txBody>
      </p:sp>
    </p:spTree>
    <p:extLst>
      <p:ext uri="{BB962C8B-B14F-4D97-AF65-F5344CB8AC3E}">
        <p14:creationId xmlns:p14="http://schemas.microsoft.com/office/powerpoint/2010/main" val="474379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EA008E-15B2-43EE-8491-409D6D76D057}" type="datetimeFigureOut">
              <a:rPr lang="en-GB" smtClean="0"/>
              <a:t>11/09/2026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D1906D-5913-4456-9547-2D301807355C}" type="slidenum">
              <a:rPr lang="en-GB" smtClean="0"/>
              <a:t>‹#›</a:t>
            </a:fld>
            <a:endParaRPr lang="en-GB"/>
          </a:p>
        </p:txBody>
      </p:sp>
    </p:spTree>
    <p:extLst>
      <p:ext uri="{BB962C8B-B14F-4D97-AF65-F5344CB8AC3E}">
        <p14:creationId xmlns:p14="http://schemas.microsoft.com/office/powerpoint/2010/main" val="5098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EA008E-15B2-43EE-8491-409D6D76D057}" type="datetimeFigureOut">
              <a:rPr lang="en-GB" smtClean="0"/>
              <a:t>11/09/2026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D1906D-5913-4456-9547-2D301807355C}" type="slidenum">
              <a:rPr lang="en-GB" smtClean="0"/>
              <a:t>‹#›</a:t>
            </a:fld>
            <a:endParaRPr lang="en-GB"/>
          </a:p>
        </p:txBody>
      </p:sp>
    </p:spTree>
    <p:extLst>
      <p:ext uri="{BB962C8B-B14F-4D97-AF65-F5344CB8AC3E}">
        <p14:creationId xmlns:p14="http://schemas.microsoft.com/office/powerpoint/2010/main" val="6408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EA008E-15B2-43EE-8491-409D6D76D057}" type="datetimeFigureOut">
              <a:rPr lang="en-GB" smtClean="0"/>
              <a:t>11/09/2026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D1906D-5913-4456-9547-2D301807355C}" type="slidenum">
              <a:rPr lang="en-GB" smtClean="0"/>
              <a:t>‹#›</a:t>
            </a:fld>
            <a:endParaRPr lang="en-GB"/>
          </a:p>
        </p:txBody>
      </p:sp>
    </p:spTree>
    <p:extLst>
      <p:ext uri="{BB962C8B-B14F-4D97-AF65-F5344CB8AC3E}">
        <p14:creationId xmlns:p14="http://schemas.microsoft.com/office/powerpoint/2010/main" val="3039560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EA008E-15B2-43EE-8491-409D6D76D057}"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D1906D-5913-4456-9547-2D301807355C}" type="slidenum">
              <a:rPr lang="en-GB" smtClean="0"/>
              <a:t>‹#›</a:t>
            </a:fld>
            <a:endParaRPr lang="en-GB"/>
          </a:p>
        </p:txBody>
      </p:sp>
    </p:spTree>
    <p:extLst>
      <p:ext uri="{BB962C8B-B14F-4D97-AF65-F5344CB8AC3E}">
        <p14:creationId xmlns:p14="http://schemas.microsoft.com/office/powerpoint/2010/main" val="399033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EA008E-15B2-43EE-8491-409D6D76D057}"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D1906D-5913-4456-9547-2D301807355C}" type="slidenum">
              <a:rPr lang="en-GB" smtClean="0"/>
              <a:t>‹#›</a:t>
            </a:fld>
            <a:endParaRPr lang="en-GB"/>
          </a:p>
        </p:txBody>
      </p:sp>
    </p:spTree>
    <p:extLst>
      <p:ext uri="{BB962C8B-B14F-4D97-AF65-F5344CB8AC3E}">
        <p14:creationId xmlns:p14="http://schemas.microsoft.com/office/powerpoint/2010/main" val="16699127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EA008E-15B2-43EE-8491-409D6D76D057}"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1906D-5913-4456-9547-2D301807355C}" type="slidenum">
              <a:rPr lang="en-GB" smtClean="0"/>
              <a:t>‹#›</a:t>
            </a:fld>
            <a:endParaRPr lang="en-GB"/>
          </a:p>
        </p:txBody>
      </p:sp>
    </p:spTree>
    <p:extLst>
      <p:ext uri="{BB962C8B-B14F-4D97-AF65-F5344CB8AC3E}">
        <p14:creationId xmlns:p14="http://schemas.microsoft.com/office/powerpoint/2010/main" val="33296726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EA008E-15B2-43EE-8491-409D6D76D057}"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1906D-5913-4456-9547-2D301807355C}" type="slidenum">
              <a:rPr lang="en-GB" smtClean="0"/>
              <a:t>‹#›</a:t>
            </a:fld>
            <a:endParaRPr lang="en-GB"/>
          </a:p>
        </p:txBody>
      </p:sp>
    </p:spTree>
    <p:extLst>
      <p:ext uri="{BB962C8B-B14F-4D97-AF65-F5344CB8AC3E}">
        <p14:creationId xmlns:p14="http://schemas.microsoft.com/office/powerpoint/2010/main" val="25908643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EA008E-15B2-43EE-8491-409D6D76D057}" type="datetimeFigureOut">
              <a:rPr lang="en-GB" smtClean="0"/>
              <a:t>11/09/2026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D1906D-5913-4456-9547-2D301807355C}" type="slidenum">
              <a:rPr lang="en-GB" smtClean="0"/>
              <a:t>‹#›</a:t>
            </a:fld>
            <a:endParaRPr lang="en-GB"/>
          </a:p>
        </p:txBody>
      </p:sp>
    </p:spTree>
    <p:extLst>
      <p:ext uri="{BB962C8B-B14F-4D97-AF65-F5344CB8AC3E}">
        <p14:creationId xmlns:p14="http://schemas.microsoft.com/office/powerpoint/2010/main" val="28322537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4" name="Rectangle 3"/>
          <p:cNvSpPr/>
          <p:nvPr/>
        </p:nvSpPr>
        <p:spPr>
          <a:xfrm>
            <a:off x="-19357" y="-7248"/>
            <a:ext cx="12207849" cy="6872496"/>
          </a:xfrm>
          <a:prstGeom prst="rect">
            <a:avLst/>
          </a:prstGeom>
          <a:blipFill dpi="0" rotWithShape="1">
            <a:blip r:embed="rId2">
              <a:alphaModFix amt="37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GB" sz="1100" dirty="0">
              <a:solidFill>
                <a:srgbClr val="000000"/>
              </a:solidFill>
              <a:latin typeface="Comic Sans MS"/>
            </a:endParaRPr>
          </a:p>
          <a:p>
            <a:pPr algn="ctr"/>
            <a:endParaRPr lang="en-GB" dirty="0">
              <a:ea typeface="Calibri"/>
              <a:cs typeface="Calibri"/>
            </a:endParaRPr>
          </a:p>
        </p:txBody>
      </p:sp>
      <p:sp>
        <p:nvSpPr>
          <p:cNvPr id="5" name="TextBox 4"/>
          <p:cNvSpPr txBox="1"/>
          <p:nvPr/>
        </p:nvSpPr>
        <p:spPr>
          <a:xfrm>
            <a:off x="7929420" y="55562"/>
            <a:ext cx="4243228" cy="6791924"/>
          </a:xfrm>
          <a:prstGeom prst="rect">
            <a:avLst/>
          </a:prstGeom>
          <a:noFill/>
        </p:spPr>
        <p:txBody>
          <a:bodyPr wrap="square" lIns="91440" tIns="45720" rIns="91440" bIns="45720" rtlCol="0" anchor="t">
            <a:spAutoFit/>
          </a:bodyPr>
          <a:lstStyle/>
          <a:p>
            <a:r>
              <a:rPr lang="en-GB" sz="1100" b="1" u="sng">
                <a:latin typeface="Comic Sans MS"/>
              </a:rPr>
              <a:t>English:</a:t>
            </a:r>
          </a:p>
          <a:p>
            <a:pPr>
              <a:tabLst>
                <a:tab pos="1407160" algn="l"/>
                <a:tab pos="4431665" algn="ctr"/>
              </a:tabLst>
            </a:pPr>
            <a:r>
              <a:rPr lang="en-GB" sz="1100" b="1">
                <a:effectLst/>
                <a:latin typeface="Comic Sans MS"/>
                <a:ea typeface="Calibri"/>
                <a:cs typeface="Times New Roman"/>
              </a:rPr>
              <a:t>Grammar</a:t>
            </a:r>
            <a:r>
              <a:rPr lang="en-GB" sz="1100">
                <a:effectLst/>
                <a:latin typeface="Comic Sans MS"/>
                <a:ea typeface="Calibri"/>
                <a:cs typeface="Times New Roman"/>
              </a:rPr>
              <a:t> – nouns, proper nouns, adjectives, verbs – linked to Countries.</a:t>
            </a:r>
          </a:p>
          <a:p>
            <a:pPr>
              <a:tabLst>
                <a:tab pos="1407160" algn="l"/>
                <a:tab pos="4431665" algn="ctr"/>
              </a:tabLst>
            </a:pPr>
            <a:r>
              <a:rPr lang="en-GB" sz="1100" b="1">
                <a:effectLst/>
                <a:latin typeface="Comic Sans MS"/>
                <a:ea typeface="Calibri"/>
                <a:cs typeface="Times New Roman"/>
              </a:rPr>
              <a:t>‘Here we are’ book</a:t>
            </a:r>
            <a:r>
              <a:rPr lang="en-GB" sz="1100">
                <a:latin typeface="Comic Sans MS"/>
                <a:ea typeface="Calibri"/>
                <a:cs typeface="Times New Roman"/>
              </a:rPr>
              <a:t> </a:t>
            </a:r>
            <a:r>
              <a:rPr lang="en-GB" sz="1100">
                <a:effectLst/>
                <a:latin typeface="Comic Sans MS"/>
                <a:ea typeface="Calibri"/>
                <a:cs typeface="Times New Roman"/>
              </a:rPr>
              <a:t> – Information posters, Simple sentence structure, Poem about ‘Our Wonderful World’.</a:t>
            </a:r>
          </a:p>
          <a:p>
            <a:pPr>
              <a:tabLst>
                <a:tab pos="1407160" algn="l"/>
                <a:tab pos="4431665" algn="ctr"/>
              </a:tabLst>
            </a:pPr>
            <a:r>
              <a:rPr lang="en-GB" sz="1100" b="1">
                <a:effectLst/>
                <a:latin typeface="Comic Sans MS"/>
                <a:ea typeface="Calibri"/>
                <a:cs typeface="Times New Roman"/>
              </a:rPr>
              <a:t>‘Dear </a:t>
            </a:r>
            <a:r>
              <a:rPr lang="en-GB" sz="1100" b="1">
                <a:latin typeface="Comic Sans MS"/>
                <a:ea typeface="Calibri"/>
                <a:cs typeface="Times New Roman"/>
              </a:rPr>
              <a:t>Earth’</a:t>
            </a:r>
            <a:r>
              <a:rPr lang="en-GB" sz="1100" b="1">
                <a:effectLst/>
                <a:latin typeface="Comic Sans MS"/>
                <a:ea typeface="Calibri"/>
                <a:cs typeface="Times New Roman"/>
              </a:rPr>
              <a:t> book</a:t>
            </a:r>
            <a:r>
              <a:rPr lang="en-GB" sz="1100">
                <a:effectLst/>
                <a:latin typeface="Comic Sans MS"/>
                <a:ea typeface="Calibri"/>
                <a:cs typeface="Times New Roman"/>
              </a:rPr>
              <a:t> – questions and question words, verbs, poetry based on interesting verbs.</a:t>
            </a:r>
          </a:p>
          <a:p>
            <a:pPr>
              <a:tabLst>
                <a:tab pos="1407160" algn="l"/>
                <a:tab pos="4431665" algn="ctr"/>
              </a:tabLst>
            </a:pPr>
            <a:r>
              <a:rPr lang="en-GB" sz="1100" b="1">
                <a:latin typeface="Comic Sans MS"/>
                <a:ea typeface="Calibri"/>
                <a:cs typeface="Times New Roman"/>
              </a:rPr>
              <a:t>'The Great Explorer' book</a:t>
            </a:r>
            <a:r>
              <a:rPr lang="en-GB" sz="1100">
                <a:latin typeface="Comic Sans MS"/>
                <a:ea typeface="Calibri"/>
                <a:cs typeface="Times New Roman"/>
              </a:rPr>
              <a:t> – Character description, letter writing , story writing.</a:t>
            </a:r>
            <a:r>
              <a:rPr lang="en-GB" sz="1100" b="1" dirty="0">
                <a:latin typeface="Comic Sans MS"/>
                <a:ea typeface="Calibri"/>
                <a:cs typeface="Times New Roman"/>
              </a:rPr>
              <a:t> </a:t>
            </a:r>
            <a:endParaRPr lang="en-GB" sz="1100" dirty="0">
              <a:latin typeface="Comic Sans MS"/>
              <a:ea typeface="Calibri"/>
              <a:cs typeface="Times New Roman"/>
            </a:endParaRPr>
          </a:p>
          <a:p>
            <a:pPr>
              <a:tabLst>
                <a:tab pos="1407160" algn="l"/>
                <a:tab pos="4431665" algn="ctr"/>
              </a:tabLst>
            </a:pPr>
            <a:r>
              <a:rPr lang="en-GB" sz="1100" b="1">
                <a:latin typeface="Comic Sans MS"/>
                <a:ea typeface="Calibri"/>
                <a:cs typeface="Times New Roman"/>
              </a:rPr>
              <a:t>'The Search for the Giant Arctic Jellyfish' book </a:t>
            </a:r>
            <a:r>
              <a:rPr lang="en-GB" sz="1100">
                <a:latin typeface="Comic Sans MS"/>
                <a:ea typeface="Calibri"/>
                <a:cs typeface="Times New Roman"/>
              </a:rPr>
              <a:t>-Character Description, wanted posters, travel blog and story writing.</a:t>
            </a:r>
          </a:p>
          <a:p>
            <a:pPr>
              <a:tabLst>
                <a:tab pos="1407160" algn="l"/>
                <a:tab pos="4431665" algn="ctr"/>
              </a:tabLst>
            </a:pPr>
            <a:r>
              <a:rPr lang="en-GB" sz="1100" b="1">
                <a:latin typeface="Comic Sans MS"/>
                <a:ea typeface="Calibri"/>
                <a:cs typeface="Times New Roman"/>
              </a:rPr>
              <a:t>Daily Class Reading</a:t>
            </a:r>
            <a:r>
              <a:rPr lang="en-GB" sz="1100" dirty="0">
                <a:effectLst/>
                <a:latin typeface="Comic Sans MS"/>
                <a:ea typeface="Calibri"/>
                <a:cs typeface="Times New Roman"/>
              </a:rPr>
              <a:t> – sharing fiction and non-fiction texts.</a:t>
            </a:r>
          </a:p>
          <a:p>
            <a:pPr>
              <a:tabLst>
                <a:tab pos="1407160" algn="l"/>
                <a:tab pos="4431665" algn="ctr"/>
              </a:tabLst>
            </a:pPr>
            <a:r>
              <a:rPr lang="en-GB" sz="1100" b="1">
                <a:effectLst/>
                <a:latin typeface="Comic Sans MS"/>
                <a:ea typeface="Calibri"/>
                <a:cs typeface="Times New Roman"/>
              </a:rPr>
              <a:t>Phonics</a:t>
            </a:r>
            <a:r>
              <a:rPr lang="en-GB" sz="1100">
                <a:effectLst/>
                <a:latin typeface="Comic Sans MS"/>
                <a:ea typeface="Calibri"/>
                <a:cs typeface="Times New Roman"/>
              </a:rPr>
              <a:t> – </a:t>
            </a:r>
            <a:r>
              <a:rPr lang="en-GB" sz="1100">
                <a:latin typeface="Comic Sans MS"/>
                <a:ea typeface="Calibri"/>
                <a:cs typeface="Times New Roman"/>
              </a:rPr>
              <a:t>Phase 6 Phonics and common exception words.</a:t>
            </a:r>
            <a:endParaRPr lang="en-GB" sz="1100">
              <a:effectLst/>
              <a:latin typeface="Comic Sans MS"/>
              <a:ea typeface="Calibri"/>
              <a:cs typeface="Times New Roman"/>
            </a:endParaRPr>
          </a:p>
          <a:p>
            <a:r>
              <a:rPr lang="en-GB" sz="1100" b="1" dirty="0">
                <a:effectLst/>
                <a:latin typeface="Comic Sans MS"/>
                <a:ea typeface="Calibri"/>
                <a:cs typeface="Times New Roman"/>
              </a:rPr>
              <a:t>Handwriting</a:t>
            </a:r>
            <a:r>
              <a:rPr lang="en-GB" sz="1100" dirty="0">
                <a:effectLst/>
                <a:latin typeface="Comic Sans MS"/>
                <a:ea typeface="Calibri"/>
                <a:cs typeface="Times New Roman"/>
              </a:rPr>
              <a:t> – </a:t>
            </a:r>
            <a:r>
              <a:rPr lang="en-GB" sz="1100">
                <a:latin typeface="Comic Sans MS"/>
                <a:ea typeface="Calibri"/>
                <a:cs typeface="Times New Roman"/>
              </a:rPr>
              <a:t>practice basic</a:t>
            </a:r>
            <a:r>
              <a:rPr lang="en-GB" sz="1100" dirty="0">
                <a:effectLst/>
                <a:latin typeface="Comic Sans MS"/>
                <a:ea typeface="Calibri"/>
                <a:cs typeface="Times New Roman"/>
              </a:rPr>
              <a:t> lowercase letter size and formation.</a:t>
            </a:r>
            <a:endParaRPr lang="en-GB" sz="1100" b="1" dirty="0">
              <a:latin typeface="Comic Sans MS"/>
              <a:ea typeface="Calibri"/>
              <a:cs typeface="Times New Roman"/>
            </a:endParaRPr>
          </a:p>
          <a:p>
            <a:r>
              <a:rPr lang="en-GB" sz="1100" b="1" dirty="0">
                <a:latin typeface="Comic Sans MS"/>
                <a:ea typeface="Calibri"/>
                <a:cs typeface="Times New Roman"/>
              </a:rPr>
              <a:t>Spelling – </a:t>
            </a:r>
            <a:r>
              <a:rPr lang="en-GB" sz="1100" dirty="0">
                <a:latin typeface="Comic Sans MS"/>
                <a:ea typeface="Calibri"/>
                <a:cs typeface="Times New Roman"/>
              </a:rPr>
              <a:t>daily spelling </a:t>
            </a:r>
            <a:r>
              <a:rPr lang="en-GB" sz="1100">
                <a:latin typeface="Comic Sans MS"/>
                <a:ea typeface="Calibri"/>
                <a:cs typeface="Times New Roman"/>
              </a:rPr>
              <a:t>practice. </a:t>
            </a:r>
          </a:p>
          <a:p>
            <a:r>
              <a:rPr lang="en-GB" sz="1100" b="1">
                <a:latin typeface="Comic Sans MS"/>
              </a:rPr>
              <a:t>Skills-</a:t>
            </a:r>
          </a:p>
          <a:p>
            <a:pPr marL="342900" lvl="0" indent="-342900">
              <a:lnSpc>
                <a:spcPct val="107000"/>
              </a:lnSpc>
              <a:buFont typeface="Symbol" panose="05050102010706020507" pitchFamily="18" charset="2"/>
              <a:buChar char=""/>
              <a:tabLst>
                <a:tab pos="1407160" algn="l"/>
                <a:tab pos="4431665" algn="ctr"/>
              </a:tabLst>
            </a:pPr>
            <a:r>
              <a:rPr lang="en-GB" sz="1100">
                <a:effectLst/>
                <a:latin typeface="Comic Sans MS"/>
                <a:ea typeface="Calibri"/>
                <a:cs typeface="Times New Roman"/>
              </a:rPr>
              <a:t>Develop positive attitudes and stamina for writing by writing for a range of purposes (letter, poetry, information text).</a:t>
            </a:r>
          </a:p>
          <a:p>
            <a:pPr marL="342900" lvl="0" indent="-342900">
              <a:lnSpc>
                <a:spcPct val="107000"/>
              </a:lnSpc>
              <a:buFont typeface="Symbol" panose="05050102010706020507" pitchFamily="18" charset="2"/>
              <a:buChar char=""/>
              <a:tabLst>
                <a:tab pos="1407160" algn="l"/>
                <a:tab pos="4431665" algn="ctr"/>
              </a:tabLst>
            </a:pPr>
            <a:r>
              <a:rPr lang="en-GB" sz="1100">
                <a:effectLst/>
                <a:latin typeface="Comic Sans MS"/>
                <a:ea typeface="Calibri"/>
                <a:cs typeface="Times New Roman"/>
              </a:rPr>
              <a:t>Plan and say out loud what they are going to write.</a:t>
            </a:r>
          </a:p>
          <a:p>
            <a:pPr marL="342900" lvl="0" indent="-342900">
              <a:lnSpc>
                <a:spcPct val="107000"/>
              </a:lnSpc>
              <a:buFont typeface="Symbol" panose="05050102010706020507" pitchFamily="18" charset="2"/>
              <a:buChar char=""/>
              <a:tabLst>
                <a:tab pos="1407160" algn="l"/>
                <a:tab pos="4431665" algn="ctr"/>
              </a:tabLst>
            </a:pPr>
            <a:r>
              <a:rPr lang="en-GB" sz="1100" dirty="0">
                <a:effectLst/>
                <a:latin typeface="Comic Sans MS"/>
                <a:ea typeface="Calibri"/>
                <a:cs typeface="Times New Roman"/>
              </a:rPr>
              <a:t>Use capital and lower case letters and digits of the appropriate size, orientation and formation.</a:t>
            </a:r>
          </a:p>
          <a:p>
            <a:pPr marL="342900" lvl="0" indent="-342900">
              <a:lnSpc>
                <a:spcPct val="107000"/>
              </a:lnSpc>
              <a:buFont typeface="Symbol" panose="05050102010706020507" pitchFamily="18" charset="2"/>
              <a:buChar char=""/>
              <a:tabLst>
                <a:tab pos="1407160" algn="l"/>
                <a:tab pos="4431665" algn="ctr"/>
              </a:tabLst>
            </a:pPr>
            <a:r>
              <a:rPr lang="en-GB" sz="1100">
                <a:effectLst/>
                <a:latin typeface="Comic Sans MS"/>
                <a:ea typeface="Calibri"/>
                <a:cs typeface="Times New Roman"/>
              </a:rPr>
              <a:t>Learn how to use new and familiar punctuation correctly (full stops, capital letters, question marks, commas).</a:t>
            </a:r>
          </a:p>
          <a:p>
            <a:pPr marL="342900" indent="-342900">
              <a:lnSpc>
                <a:spcPct val="107000"/>
              </a:lnSpc>
              <a:spcAft>
                <a:spcPts val="800"/>
              </a:spcAft>
              <a:buFont typeface="Symbol" panose="05050102010706020507" pitchFamily="18" charset="2"/>
              <a:buChar char=""/>
              <a:tabLst>
                <a:tab pos="1407160" algn="l"/>
                <a:tab pos="4431665" algn="ctr"/>
              </a:tabLst>
            </a:pPr>
            <a:r>
              <a:rPr lang="en-GB" sz="1100">
                <a:effectLst/>
                <a:latin typeface="Comic Sans MS"/>
                <a:ea typeface="Calibri"/>
                <a:cs typeface="Times New Roman"/>
              </a:rPr>
              <a:t>Use and understand grammatical terminology when discussing their writing (e.g. noun, proper noun, verb, adjective, adverb</a:t>
            </a:r>
            <a:r>
              <a:rPr lang="en-GB" sz="1100">
                <a:latin typeface="Comic Sans MS"/>
                <a:ea typeface="Calibri"/>
                <a:cs typeface="Times New Roman"/>
              </a:rPr>
              <a:t>, noun phrases).</a:t>
            </a:r>
            <a:endParaRPr lang="en-GB" sz="1100">
              <a:latin typeface="Comic Sans MS"/>
              <a:ea typeface="Calibri"/>
              <a:cs typeface="Arial"/>
            </a:endParaRPr>
          </a:p>
          <a:p>
            <a:pPr marL="342900" indent="-342900">
              <a:lnSpc>
                <a:spcPct val="107000"/>
              </a:lnSpc>
              <a:spcAft>
                <a:spcPts val="800"/>
              </a:spcAft>
              <a:buFont typeface="Symbol" panose="05050102010706020507" pitchFamily="18" charset="2"/>
              <a:buChar char=""/>
              <a:tabLst>
                <a:tab pos="1407160" algn="l"/>
                <a:tab pos="4431665" algn="ctr"/>
              </a:tabLst>
            </a:pPr>
            <a:r>
              <a:rPr lang="en-GB" sz="1100">
                <a:solidFill>
                  <a:srgbClr val="000000"/>
                </a:solidFill>
                <a:effectLst/>
                <a:latin typeface="Comic Sans MS"/>
                <a:ea typeface="Calibri"/>
              </a:rPr>
              <a:t>Read accurately by blending the sounds in words, including words of two or more syllables.</a:t>
            </a:r>
            <a:endParaRPr lang="en-GB" sz="1100">
              <a:solidFill>
                <a:srgbClr val="000000"/>
              </a:solidFill>
              <a:effectLst/>
              <a:latin typeface="Comic Sans MS"/>
              <a:ea typeface="Calibri"/>
              <a:cs typeface="Arial"/>
            </a:endParaRPr>
          </a:p>
          <a:p>
            <a:pPr marL="342900" lvl="0" indent="-342900">
              <a:buFont typeface="Symbol" panose="05050102010706020507" pitchFamily="18" charset="2"/>
              <a:buChar char=""/>
            </a:pPr>
            <a:r>
              <a:rPr lang="en-GB" sz="1100">
                <a:solidFill>
                  <a:srgbClr val="000000"/>
                </a:solidFill>
                <a:effectLst/>
                <a:latin typeface="Comic Sans MS"/>
                <a:ea typeface="Calibri"/>
              </a:rPr>
              <a:t>Listen to, discuss and express views about a wide range of stories and non-fiction.</a:t>
            </a:r>
            <a:endParaRPr lang="en-GB" sz="1100">
              <a:solidFill>
                <a:srgbClr val="000000"/>
              </a:solidFill>
              <a:effectLst/>
              <a:latin typeface="Comic Sans MS"/>
              <a:ea typeface="Calibri"/>
              <a:cs typeface="Arial"/>
            </a:endParaRPr>
          </a:p>
          <a:p>
            <a:pPr marL="342900" lvl="0" indent="-342900">
              <a:buFont typeface="Symbol" panose="05050102010706020507" pitchFamily="18" charset="2"/>
              <a:buChar char=""/>
            </a:pPr>
            <a:r>
              <a:rPr lang="en-GB" sz="1100">
                <a:solidFill>
                  <a:srgbClr val="000000"/>
                </a:solidFill>
                <a:effectLst/>
                <a:latin typeface="Comic Sans MS"/>
                <a:ea typeface="Calibri"/>
              </a:rPr>
              <a:t>Explore the sequence and structure of texts.</a:t>
            </a:r>
          </a:p>
          <a:p>
            <a:pPr marL="342900" indent="-342900">
              <a:buFont typeface="Symbol" panose="05050102010706020507" pitchFamily="18" charset="2"/>
              <a:buChar char=""/>
            </a:pPr>
            <a:r>
              <a:rPr lang="en-GB" sz="1100">
                <a:effectLst/>
                <a:latin typeface="Comic Sans MS"/>
                <a:ea typeface="Calibri"/>
                <a:cs typeface="Times New Roman"/>
              </a:rPr>
              <a:t>Discuss and clarify the meanings of words, linking new meanings to known vocabulary.</a:t>
            </a:r>
            <a:endParaRPr lang="en-GB" sz="1100">
              <a:latin typeface="Comic Sans MS"/>
              <a:ea typeface="Calibri"/>
              <a:cs typeface="Times New Roman"/>
            </a:endParaRPr>
          </a:p>
          <a:p>
            <a:pPr marL="342900" lvl="0" indent="-342900">
              <a:buFont typeface="Symbol" panose="05050102010706020507" pitchFamily="18" charset="2"/>
              <a:buChar char=""/>
            </a:pPr>
            <a:endParaRPr lang="en-GB" sz="1600">
              <a:solidFill>
                <a:srgbClr val="000000"/>
              </a:solidFill>
              <a:effectLst/>
              <a:latin typeface="Arial" panose="020B0604020202020204" pitchFamily="34" charset="0"/>
              <a:ea typeface="Calibri" panose="020F0502020204030204" pitchFamily="34" charset="0"/>
            </a:endParaRPr>
          </a:p>
        </p:txBody>
      </p:sp>
      <p:sp>
        <p:nvSpPr>
          <p:cNvPr id="6" name="Oval 5"/>
          <p:cNvSpPr/>
          <p:nvPr/>
        </p:nvSpPr>
        <p:spPr>
          <a:xfrm>
            <a:off x="5064419" y="2244230"/>
            <a:ext cx="2699486" cy="1314867"/>
          </a:xfrm>
          <a:prstGeom prst="ellipse">
            <a:avLst/>
          </a:prstGeom>
          <a:solidFill>
            <a:schemeClr val="accent1">
              <a:lumMod val="60000"/>
              <a:lumOff val="4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5223231" y="2384615"/>
            <a:ext cx="2375971" cy="923330"/>
          </a:xfrm>
          <a:prstGeom prst="rect">
            <a:avLst/>
          </a:prstGeom>
          <a:noFill/>
        </p:spPr>
        <p:txBody>
          <a:bodyPr wrap="none" lIns="91440" tIns="45720" rIns="91440" bIns="45720" rtlCol="0" anchor="t">
            <a:spAutoFit/>
          </a:bodyPr>
          <a:lstStyle/>
          <a:p>
            <a:pPr algn="ctr"/>
            <a:r>
              <a:rPr lang="en-GB" b="1">
                <a:latin typeface="Comic Sans MS"/>
              </a:rPr>
              <a:t>Year 2</a:t>
            </a:r>
          </a:p>
          <a:p>
            <a:pPr algn="ctr"/>
            <a:r>
              <a:rPr lang="en-GB" b="1">
                <a:latin typeface="Comic Sans MS"/>
              </a:rPr>
              <a:t>Our Amazing World</a:t>
            </a:r>
          </a:p>
          <a:p>
            <a:pPr algn="ctr"/>
            <a:r>
              <a:rPr lang="en-GB" b="1">
                <a:latin typeface="Comic Sans MS"/>
              </a:rPr>
              <a:t>Term: Autumn </a:t>
            </a:r>
          </a:p>
        </p:txBody>
      </p:sp>
      <p:sp>
        <p:nvSpPr>
          <p:cNvPr id="11" name="TextBox 10"/>
          <p:cNvSpPr txBox="1"/>
          <p:nvPr/>
        </p:nvSpPr>
        <p:spPr>
          <a:xfrm>
            <a:off x="38477" y="20112"/>
            <a:ext cx="2072805" cy="2862322"/>
          </a:xfrm>
          <a:prstGeom prst="rect">
            <a:avLst/>
          </a:prstGeom>
          <a:noFill/>
        </p:spPr>
        <p:txBody>
          <a:bodyPr wrap="square" lIns="91440" tIns="45720" rIns="91440" bIns="45720" rtlCol="0" anchor="t">
            <a:spAutoFit/>
          </a:bodyPr>
          <a:lstStyle/>
          <a:p>
            <a:r>
              <a:rPr lang="en-GB" sz="1000" b="1" u="sng" dirty="0">
                <a:latin typeface="Comic Sans MS"/>
              </a:rPr>
              <a:t>Maths:</a:t>
            </a:r>
          </a:p>
          <a:p>
            <a:pPr>
              <a:tabLst>
                <a:tab pos="1407160" algn="l"/>
                <a:tab pos="4431665" algn="ctr"/>
              </a:tabLst>
            </a:pPr>
            <a:r>
              <a:rPr lang="en-GB" sz="1000" dirty="0">
                <a:latin typeface="Comic Sans MS"/>
                <a:ea typeface="Calibri"/>
                <a:cs typeface="Times New Roman"/>
              </a:rPr>
              <a:t>Daily practice, counting, calculating and describing using the correct mathematical language. </a:t>
            </a:r>
          </a:p>
          <a:p>
            <a:pPr>
              <a:tabLst>
                <a:tab pos="1407160" algn="l"/>
                <a:tab pos="4431665" algn="ctr"/>
              </a:tabLst>
            </a:pPr>
            <a:r>
              <a:rPr lang="en-GB" sz="1000" dirty="0">
                <a:latin typeface="Comic Sans MS"/>
                <a:ea typeface="Calibri"/>
                <a:cs typeface="Times New Roman"/>
              </a:rPr>
              <a:t>Counting</a:t>
            </a:r>
            <a:r>
              <a:rPr lang="en-GB" sz="1000" dirty="0">
                <a:effectLst/>
                <a:latin typeface="Comic Sans MS"/>
                <a:ea typeface="Calibri"/>
                <a:cs typeface="Times New Roman"/>
              </a:rPr>
              <a:t> Objects to 100</a:t>
            </a:r>
            <a:endParaRPr lang="en-GB" sz="1000">
              <a:ea typeface="Calibri"/>
              <a:cs typeface="Calibri"/>
            </a:endParaRPr>
          </a:p>
          <a:p>
            <a:pPr>
              <a:tabLst>
                <a:tab pos="1407160" algn="l"/>
                <a:tab pos="4431665" algn="ctr"/>
              </a:tabLst>
            </a:pPr>
            <a:r>
              <a:rPr lang="en-GB" sz="1000" dirty="0">
                <a:effectLst/>
                <a:latin typeface="Comic Sans MS"/>
                <a:ea typeface="Calibri"/>
                <a:cs typeface="Times New Roman"/>
              </a:rPr>
              <a:t>Representing numbers to 100</a:t>
            </a:r>
          </a:p>
          <a:p>
            <a:pPr>
              <a:tabLst>
                <a:tab pos="1407160" algn="l"/>
                <a:tab pos="4431665" algn="ctr"/>
              </a:tabLst>
            </a:pPr>
            <a:r>
              <a:rPr lang="en-GB" sz="1000" dirty="0">
                <a:effectLst/>
                <a:latin typeface="Comic Sans MS"/>
                <a:ea typeface="Calibri"/>
                <a:cs typeface="Times New Roman"/>
              </a:rPr>
              <a:t>Tens and ones</a:t>
            </a:r>
          </a:p>
          <a:p>
            <a:pPr>
              <a:tabLst>
                <a:tab pos="1407160" algn="l"/>
                <a:tab pos="4431665" algn="ctr"/>
              </a:tabLst>
            </a:pPr>
            <a:r>
              <a:rPr lang="en-GB" sz="1000" dirty="0">
                <a:effectLst/>
                <a:latin typeface="Comic Sans MS"/>
                <a:ea typeface="Calibri"/>
                <a:cs typeface="Times New Roman"/>
              </a:rPr>
              <a:t>Comparing numbers.</a:t>
            </a:r>
          </a:p>
          <a:p>
            <a:pPr>
              <a:tabLst>
                <a:tab pos="1407160" algn="l"/>
                <a:tab pos="4431665" algn="ctr"/>
              </a:tabLst>
            </a:pPr>
            <a:r>
              <a:rPr lang="en-GB" sz="1000" dirty="0">
                <a:effectLst/>
                <a:latin typeface="Comic Sans MS"/>
                <a:ea typeface="Calibri"/>
                <a:cs typeface="Times New Roman"/>
              </a:rPr>
              <a:t>Adding and Subtracting 1s.</a:t>
            </a:r>
          </a:p>
          <a:p>
            <a:pPr>
              <a:tabLst>
                <a:tab pos="1407160" algn="l"/>
                <a:tab pos="4431665" algn="ctr"/>
              </a:tabLst>
            </a:pPr>
            <a:r>
              <a:rPr lang="en-GB" sz="1000" dirty="0">
                <a:effectLst/>
                <a:latin typeface="Comic Sans MS"/>
                <a:ea typeface="Calibri"/>
                <a:cs typeface="Times New Roman"/>
              </a:rPr>
              <a:t>Adding and subtracting 10s.</a:t>
            </a:r>
          </a:p>
          <a:p>
            <a:pPr>
              <a:tabLst>
                <a:tab pos="1407160" algn="l"/>
                <a:tab pos="4431665" algn="ctr"/>
              </a:tabLst>
            </a:pPr>
            <a:r>
              <a:rPr lang="en-GB" sz="1000" dirty="0">
                <a:effectLst/>
                <a:latin typeface="Comic Sans MS"/>
                <a:ea typeface="Calibri"/>
                <a:cs typeface="Times New Roman"/>
              </a:rPr>
              <a:t>Adding and subtracting a 2digit and a 1 digit number.</a:t>
            </a:r>
          </a:p>
          <a:p>
            <a:pPr>
              <a:tabLst>
                <a:tab pos="1407160" algn="l"/>
                <a:tab pos="4431665" algn="ctr"/>
              </a:tabLst>
            </a:pPr>
            <a:r>
              <a:rPr lang="en-GB" sz="1000" dirty="0">
                <a:effectLst/>
                <a:latin typeface="Comic Sans MS"/>
                <a:ea typeface="Calibri"/>
                <a:cs typeface="Times New Roman"/>
              </a:rPr>
              <a:t>Adding and subtracting 2 2digit numbers.</a:t>
            </a:r>
          </a:p>
          <a:p>
            <a:pPr>
              <a:tabLst>
                <a:tab pos="1407160" algn="l"/>
                <a:tab pos="4431665" algn="ctr"/>
              </a:tabLst>
            </a:pPr>
            <a:r>
              <a:rPr lang="en-GB" sz="1000" dirty="0">
                <a:effectLst/>
                <a:latin typeface="Comic Sans MS"/>
                <a:ea typeface="Calibri"/>
                <a:cs typeface="Times New Roman"/>
              </a:rPr>
              <a:t>Solving word problem.</a:t>
            </a:r>
          </a:p>
          <a:p>
            <a:pPr>
              <a:tabLst>
                <a:tab pos="1407160" algn="l"/>
                <a:tab pos="4431665" algn="ctr"/>
              </a:tabLst>
            </a:pPr>
            <a:r>
              <a:rPr lang="en-GB" sz="1000" dirty="0">
                <a:effectLst/>
                <a:latin typeface="Comic Sans MS"/>
                <a:ea typeface="Calibri"/>
                <a:cs typeface="Times New Roman"/>
              </a:rPr>
              <a:t>Counting money</a:t>
            </a:r>
          </a:p>
          <a:p>
            <a:pPr>
              <a:tabLst>
                <a:tab pos="1407160" algn="l"/>
                <a:tab pos="4431665" algn="ctr"/>
              </a:tabLst>
            </a:pPr>
            <a:r>
              <a:rPr lang="en-GB" sz="1000" dirty="0">
                <a:latin typeface="Comic Sans MS"/>
                <a:ea typeface="Calibri"/>
                <a:cs typeface="Times New Roman"/>
              </a:rPr>
              <a:t>Counting in 2s, 3s, 5s and 10s.</a:t>
            </a:r>
            <a:endParaRPr lang="en-GB" sz="1000" dirty="0">
              <a:effectLst/>
              <a:latin typeface="Comic Sans MS"/>
              <a:ea typeface="Calibri"/>
              <a:cs typeface="Times New Roman"/>
            </a:endParaRPr>
          </a:p>
        </p:txBody>
      </p:sp>
      <p:sp>
        <p:nvSpPr>
          <p:cNvPr id="17" name="TextBox 16"/>
          <p:cNvSpPr txBox="1"/>
          <p:nvPr/>
        </p:nvSpPr>
        <p:spPr>
          <a:xfrm>
            <a:off x="1989546" y="21289"/>
            <a:ext cx="2745082" cy="3016210"/>
          </a:xfrm>
          <a:prstGeom prst="rect">
            <a:avLst/>
          </a:prstGeom>
          <a:noFill/>
        </p:spPr>
        <p:txBody>
          <a:bodyPr wrap="square" lIns="91440" tIns="45720" rIns="91440" bIns="45720" rtlCol="0" anchor="t">
            <a:spAutoFit/>
          </a:bodyPr>
          <a:lstStyle/>
          <a:p>
            <a:r>
              <a:rPr lang="en-GB" sz="1000" b="1" dirty="0">
                <a:latin typeface="Comic Sans MS"/>
              </a:rPr>
              <a:t>Skills-</a:t>
            </a:r>
          </a:p>
          <a:p>
            <a:pPr marL="342900" lvl="0" indent="-342900">
              <a:buFont typeface="Symbol" panose="05050102010706020507" pitchFamily="18" charset="2"/>
              <a:buChar char=""/>
            </a:pPr>
            <a:r>
              <a:rPr lang="en-GB" sz="1000" dirty="0">
                <a:solidFill>
                  <a:srgbClr val="000000"/>
                </a:solidFill>
                <a:effectLst/>
                <a:latin typeface="Comic Sans MS"/>
                <a:ea typeface="Calibri"/>
              </a:rPr>
              <a:t>Count, read and write numbers to 100 in numerals</a:t>
            </a:r>
            <a:endParaRPr lang="en-GB" sz="1000" dirty="0">
              <a:solidFill>
                <a:srgbClr val="000000"/>
              </a:solidFill>
              <a:effectLst/>
              <a:latin typeface="Comic Sans MS"/>
              <a:ea typeface="Calibri"/>
              <a:cs typeface="Arial"/>
            </a:endParaRPr>
          </a:p>
          <a:p>
            <a:pPr marL="342900" lvl="0" indent="-342900">
              <a:buFont typeface="Symbol" panose="05050102010706020507" pitchFamily="18" charset="2"/>
              <a:buChar char=""/>
            </a:pPr>
            <a:r>
              <a:rPr lang="en-GB" sz="1000" dirty="0">
                <a:solidFill>
                  <a:srgbClr val="000000"/>
                </a:solidFill>
                <a:effectLst/>
                <a:latin typeface="Comic Sans MS"/>
                <a:ea typeface="Calibri"/>
              </a:rPr>
              <a:t>Identify, represent and estimate numbers using different representations.</a:t>
            </a:r>
            <a:endParaRPr lang="en-GB" sz="1000" dirty="0">
              <a:solidFill>
                <a:srgbClr val="000000"/>
              </a:solidFill>
              <a:effectLst/>
              <a:latin typeface="Comic Sans MS"/>
              <a:ea typeface="Calibri"/>
              <a:cs typeface="Arial"/>
            </a:endParaRPr>
          </a:p>
          <a:p>
            <a:pPr marL="342900" lvl="0" indent="-342900">
              <a:buFont typeface="Symbol" panose="05050102010706020507" pitchFamily="18" charset="2"/>
              <a:buChar char=""/>
            </a:pPr>
            <a:r>
              <a:rPr lang="en-GB" sz="1000" dirty="0">
                <a:solidFill>
                  <a:srgbClr val="000000"/>
                </a:solidFill>
                <a:effectLst/>
                <a:latin typeface="Comic Sans MS"/>
                <a:ea typeface="Calibri"/>
              </a:rPr>
              <a:t>Recognise the place value of each digit in a 2 digit number.</a:t>
            </a:r>
            <a:endParaRPr lang="en-GB" sz="1000" dirty="0">
              <a:solidFill>
                <a:srgbClr val="000000"/>
              </a:solidFill>
              <a:effectLst/>
              <a:latin typeface="Comic Sans MS"/>
              <a:ea typeface="Calibri"/>
              <a:cs typeface="Arial"/>
            </a:endParaRPr>
          </a:p>
          <a:p>
            <a:pPr marL="342900" lvl="0" indent="-342900">
              <a:buFont typeface="Symbol" panose="05050102010706020507" pitchFamily="18" charset="2"/>
              <a:buChar char=""/>
            </a:pPr>
            <a:r>
              <a:rPr lang="en-GB" sz="1000" dirty="0">
                <a:solidFill>
                  <a:srgbClr val="000000"/>
                </a:solidFill>
                <a:effectLst/>
                <a:latin typeface="Comic Sans MS"/>
                <a:ea typeface="Calibri"/>
              </a:rPr>
              <a:t>Compare and order numbers from 0 to 100 using&lt;, &gt; and = signs</a:t>
            </a:r>
            <a:endParaRPr lang="en-GB" sz="1000" dirty="0">
              <a:solidFill>
                <a:srgbClr val="000000"/>
              </a:solidFill>
              <a:effectLst/>
              <a:latin typeface="Comic Sans MS"/>
              <a:ea typeface="Calibri"/>
              <a:cs typeface="Arial"/>
            </a:endParaRPr>
          </a:p>
          <a:p>
            <a:pPr marL="342900" lvl="0" indent="-342900">
              <a:buFont typeface="Symbol" panose="05050102010706020507" pitchFamily="18" charset="2"/>
              <a:buChar char=""/>
            </a:pPr>
            <a:r>
              <a:rPr lang="en-GB" sz="1000" dirty="0">
                <a:solidFill>
                  <a:srgbClr val="000000"/>
                </a:solidFill>
                <a:effectLst/>
                <a:latin typeface="Comic Sans MS"/>
                <a:ea typeface="Calibri"/>
              </a:rPr>
              <a:t>Recall and use addition and subtraction facts to 20 fluently and derive and use related facts to 100.</a:t>
            </a:r>
            <a:endParaRPr lang="en-GB" sz="1000" dirty="0">
              <a:solidFill>
                <a:srgbClr val="000000"/>
              </a:solidFill>
              <a:effectLst/>
              <a:latin typeface="Comic Sans MS"/>
              <a:ea typeface="Calibri"/>
              <a:cs typeface="Arial"/>
            </a:endParaRPr>
          </a:p>
          <a:p>
            <a:pPr marL="342900" lvl="0" indent="-342900">
              <a:buFont typeface="Symbol" panose="05050102010706020507" pitchFamily="18" charset="2"/>
              <a:buChar char=""/>
            </a:pPr>
            <a:r>
              <a:rPr lang="en-GB" sz="1000" dirty="0">
                <a:solidFill>
                  <a:srgbClr val="000000"/>
                </a:solidFill>
                <a:effectLst/>
                <a:latin typeface="Comic Sans MS"/>
                <a:ea typeface="Calibri"/>
              </a:rPr>
              <a:t>Solve problems with addition and subtraction using concrete objects and pictorial representations.</a:t>
            </a:r>
            <a:endParaRPr lang="en-GB" sz="1000" dirty="0">
              <a:solidFill>
                <a:srgbClr val="000000"/>
              </a:solidFill>
              <a:effectLst/>
              <a:latin typeface="Comic Sans MS"/>
              <a:ea typeface="Calibri"/>
              <a:cs typeface="Arial"/>
            </a:endParaRPr>
          </a:p>
          <a:p>
            <a:pPr marL="342900" lvl="0" indent="-342900">
              <a:buFont typeface="Symbol" panose="05050102010706020507" pitchFamily="18" charset="2"/>
              <a:buChar char=""/>
            </a:pPr>
            <a:r>
              <a:rPr lang="en-GB" sz="1000" dirty="0">
                <a:solidFill>
                  <a:srgbClr val="000000"/>
                </a:solidFill>
                <a:effectLst/>
                <a:latin typeface="Comic Sans MS"/>
                <a:ea typeface="Calibri"/>
              </a:rPr>
              <a:t>Solve simple problems in a practical context.</a:t>
            </a:r>
          </a:p>
          <a:p>
            <a:pPr marL="342900" lvl="0" indent="-342900">
              <a:buFont typeface="Symbol" panose="05050102010706020507" pitchFamily="18" charset="2"/>
              <a:buChar char=""/>
            </a:pPr>
            <a:endParaRPr lang="en-GB" sz="1000" dirty="0">
              <a:solidFill>
                <a:srgbClr val="000000"/>
              </a:solidFill>
              <a:effectLst/>
              <a:latin typeface="Arial" panose="020B0604020202020204" pitchFamily="34" charset="0"/>
              <a:ea typeface="Calibri" panose="020F0502020204030204" pitchFamily="34" charset="0"/>
              <a:cs typeface="Arial"/>
            </a:endParaRPr>
          </a:p>
        </p:txBody>
      </p:sp>
      <p:sp>
        <p:nvSpPr>
          <p:cNvPr id="18" name="TextBox 17"/>
          <p:cNvSpPr txBox="1"/>
          <p:nvPr/>
        </p:nvSpPr>
        <p:spPr>
          <a:xfrm>
            <a:off x="5498049" y="104527"/>
            <a:ext cx="1909873" cy="832023"/>
          </a:xfrm>
          <a:prstGeom prst="rect">
            <a:avLst/>
          </a:prstGeom>
          <a:noFill/>
        </p:spPr>
        <p:txBody>
          <a:bodyPr wrap="square" rtlCol="0">
            <a:spAutoFit/>
          </a:bodyPr>
          <a:lstStyle/>
          <a:p>
            <a:r>
              <a:rPr lang="en-GB" sz="1000" b="1" u="sng">
                <a:latin typeface="Comic Sans MS" panose="030F0702030302020204" pitchFamily="66" charset="0"/>
              </a:rPr>
              <a:t>Global Learning Goals:</a:t>
            </a:r>
          </a:p>
          <a:p>
            <a:pPr marL="171450" indent="-171450">
              <a:lnSpc>
                <a:spcPct val="107000"/>
              </a:lnSpc>
              <a:spcAft>
                <a:spcPts val="800"/>
              </a:spcAft>
              <a:buFont typeface="Arial" panose="020B0604020202020204" pitchFamily="34" charset="0"/>
              <a:buChar cha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Recycling  - Links to PSHE and English</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endParaRPr lang="en-GB" sz="1000" b="1" u="sng">
              <a:latin typeface="Comic Sans MS" panose="030F0702030302020204" pitchFamily="66" charset="0"/>
            </a:endParaRPr>
          </a:p>
        </p:txBody>
      </p:sp>
      <p:sp>
        <p:nvSpPr>
          <p:cNvPr id="19" name="TextBox 18"/>
          <p:cNvSpPr txBox="1"/>
          <p:nvPr/>
        </p:nvSpPr>
        <p:spPr>
          <a:xfrm>
            <a:off x="9560" y="3032227"/>
            <a:ext cx="4660060" cy="1938992"/>
          </a:xfrm>
          <a:prstGeom prst="rect">
            <a:avLst/>
          </a:prstGeom>
          <a:noFill/>
        </p:spPr>
        <p:txBody>
          <a:bodyPr wrap="square" lIns="91440" tIns="45720" rIns="91440" bIns="45720" rtlCol="0" anchor="t">
            <a:spAutoFit/>
          </a:bodyPr>
          <a:lstStyle/>
          <a:p>
            <a:r>
              <a:rPr lang="en-GB" sz="1000" b="1" u="sng" dirty="0">
                <a:latin typeface="Comic Sans MS"/>
              </a:rPr>
              <a:t>Science:</a:t>
            </a:r>
          </a:p>
          <a:p>
            <a:r>
              <a:rPr lang="en-GB" sz="1000" b="1" u="sng" dirty="0">
                <a:latin typeface="Comic Sans MS"/>
              </a:rPr>
              <a:t>Habitats and animals</a:t>
            </a:r>
          </a:p>
          <a:p>
            <a:r>
              <a:rPr lang="en-GB" sz="1000" dirty="0">
                <a:latin typeface="Comic Sans MS"/>
                <a:cs typeface="Calibri"/>
              </a:rPr>
              <a:t>Identify and name a variety of plants and animals in their habitats including micro habitats. </a:t>
            </a:r>
            <a:endParaRPr lang="en-GB" sz="1000" dirty="0">
              <a:latin typeface="Comic Sans MS"/>
            </a:endParaRPr>
          </a:p>
          <a:p>
            <a:r>
              <a:rPr lang="en-GB" sz="1000" dirty="0">
                <a:latin typeface="Comic Sans MS"/>
                <a:cs typeface="Calibri"/>
              </a:rPr>
              <a:t>Observing closely, performing simple tests and using observations to suggest answers to questions and gather and recording data to help in answering questions.</a:t>
            </a:r>
          </a:p>
          <a:p>
            <a:r>
              <a:rPr lang="en-GB" sz="1000" dirty="0">
                <a:latin typeface="Comic Sans MS"/>
                <a:cs typeface="Calibri"/>
              </a:rPr>
              <a:t> Identify that most living things live in habitats to which they are suited and describe how different habitats provide for the basic needs of different kinds of animals and plants and how they depend on each other. </a:t>
            </a:r>
          </a:p>
          <a:p>
            <a:r>
              <a:rPr lang="en-GB" sz="1000" dirty="0">
                <a:latin typeface="Comic Sans MS"/>
                <a:cs typeface="Calibri"/>
              </a:rPr>
              <a:t>Describe how animals obtain their food from plants and other animals using the idea of a simple food chain. </a:t>
            </a:r>
          </a:p>
        </p:txBody>
      </p:sp>
      <p:sp>
        <p:nvSpPr>
          <p:cNvPr id="2" name="Rectangle 1"/>
          <p:cNvSpPr/>
          <p:nvPr/>
        </p:nvSpPr>
        <p:spPr>
          <a:xfrm>
            <a:off x="-19357" y="-3272"/>
            <a:ext cx="4717552" cy="2895619"/>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5498049" y="55562"/>
            <a:ext cx="1909873" cy="715964"/>
          </a:xfrm>
          <a:prstGeom prst="rect">
            <a:avLst/>
          </a:prstGeom>
          <a:noFill/>
          <a:ln w="19050">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7977121" y="21289"/>
            <a:ext cx="4195452" cy="6697011"/>
          </a:xfrm>
          <a:prstGeom prst="rect">
            <a:avLst/>
          </a:prstGeom>
          <a:noFill/>
          <a:ln w="19050">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A6181286-1C8C-45BF-AEF8-6253C48CA352}"/>
              </a:ext>
            </a:extLst>
          </p:cNvPr>
          <p:cNvPicPr>
            <a:picLocks noChangeAspect="1"/>
          </p:cNvPicPr>
          <p:nvPr/>
        </p:nvPicPr>
        <p:blipFill>
          <a:blip r:embed="rId3"/>
          <a:stretch>
            <a:fillRect/>
          </a:stretch>
        </p:blipFill>
        <p:spPr>
          <a:xfrm>
            <a:off x="4837579" y="1089851"/>
            <a:ext cx="2716461" cy="715964"/>
          </a:xfrm>
          <a:prstGeom prst="rect">
            <a:avLst/>
          </a:prstGeom>
        </p:spPr>
      </p:pic>
      <p:sp>
        <p:nvSpPr>
          <p:cNvPr id="21" name="TextBox 20">
            <a:extLst>
              <a:ext uri="{FF2B5EF4-FFF2-40B4-BE49-F238E27FC236}">
                <a16:creationId xmlns:a16="http://schemas.microsoft.com/office/drawing/2014/main" id="{2331A6AD-6A00-4C9B-B18E-0BA8F80461B6}"/>
              </a:ext>
            </a:extLst>
          </p:cNvPr>
          <p:cNvSpPr txBox="1"/>
          <p:nvPr/>
        </p:nvSpPr>
        <p:spPr>
          <a:xfrm>
            <a:off x="4836541" y="1169700"/>
            <a:ext cx="2699486" cy="553998"/>
          </a:xfrm>
          <a:prstGeom prst="rect">
            <a:avLst/>
          </a:prstGeom>
          <a:noFill/>
        </p:spPr>
        <p:txBody>
          <a:bodyPr wrap="square" rtlCol="0">
            <a:spAutoFit/>
          </a:bodyPr>
          <a:lstStyle/>
          <a:p>
            <a:r>
              <a:rPr lang="en-GB" sz="1000" b="1" u="sng">
                <a:latin typeface="Comic Sans MS" panose="030F0702030302020204" pitchFamily="66" charset="0"/>
              </a:rPr>
              <a:t>Modern Foreign Language Opportunities:</a:t>
            </a:r>
          </a:p>
          <a:p>
            <a:r>
              <a:rPr lang="en-GB" sz="1000">
                <a:effectLst/>
                <a:latin typeface="Comic Sans MS" panose="030F0702030302020204" pitchFamily="66" charset="0"/>
                <a:ea typeface="Calibri" panose="020F0502020204030204" pitchFamily="34" charset="0"/>
                <a:cs typeface="Times New Roman" panose="02020603050405020304" pitchFamily="18" charset="0"/>
              </a:rPr>
              <a:t>Register in languages from around the world.</a:t>
            </a:r>
            <a:endParaRPr lang="en-GB" sz="1000" b="1" u="sng">
              <a:latin typeface="Comic Sans MS" panose="030F0702030302020204" pitchFamily="66" charset="0"/>
            </a:endParaRPr>
          </a:p>
        </p:txBody>
      </p:sp>
      <p:sp>
        <p:nvSpPr>
          <p:cNvPr id="24" name="TextBox 23">
            <a:extLst>
              <a:ext uri="{FF2B5EF4-FFF2-40B4-BE49-F238E27FC236}">
                <a16:creationId xmlns:a16="http://schemas.microsoft.com/office/drawing/2014/main" id="{9FAB187E-BD88-4B3D-BA6B-3C65B09B2877}"/>
              </a:ext>
            </a:extLst>
          </p:cNvPr>
          <p:cNvSpPr txBox="1"/>
          <p:nvPr/>
        </p:nvSpPr>
        <p:spPr>
          <a:xfrm>
            <a:off x="4836839" y="4792696"/>
            <a:ext cx="3158833" cy="707886"/>
          </a:xfrm>
          <a:prstGeom prst="rect">
            <a:avLst/>
          </a:prstGeom>
          <a:noFill/>
        </p:spPr>
        <p:txBody>
          <a:bodyPr wrap="square" lIns="91440" tIns="45720" rIns="91440" bIns="45720" rtlCol="0" anchor="t">
            <a:spAutoFit/>
          </a:bodyPr>
          <a:lstStyle/>
          <a:p>
            <a:r>
              <a:rPr lang="en-GB" sz="1000" b="1" u="sng">
                <a:latin typeface="Comic Sans MS"/>
              </a:rPr>
              <a:t>Local Links:</a:t>
            </a:r>
          </a:p>
          <a:p>
            <a:pPr>
              <a:tabLst>
                <a:tab pos="1407160" algn="l"/>
                <a:tab pos="4431665" algn="ctr"/>
              </a:tabLst>
            </a:pPr>
            <a:r>
              <a:rPr lang="en-GB" sz="1000">
                <a:effectLst/>
                <a:latin typeface="Comic Sans MS"/>
                <a:ea typeface="Calibri"/>
                <a:cs typeface="Times New Roman"/>
              </a:rPr>
              <a:t>Stevenage local area (linked to Geography)</a:t>
            </a:r>
            <a:endParaRPr lang="en-GB" sz="1400">
              <a:effectLst/>
              <a:latin typeface="Comic Sans MS"/>
              <a:ea typeface="Calibri"/>
              <a:cs typeface="Times New Roman"/>
            </a:endParaRPr>
          </a:p>
          <a:p>
            <a:r>
              <a:rPr lang="en-GB" sz="1000">
                <a:latin typeface="Comic Sans MS"/>
              </a:rPr>
              <a:t>Remembrance</a:t>
            </a:r>
            <a:r>
              <a:rPr lang="en-GB" sz="1000" dirty="0">
                <a:latin typeface="Comic Sans MS"/>
              </a:rPr>
              <a:t> walk.</a:t>
            </a:r>
          </a:p>
          <a:p>
            <a:r>
              <a:rPr lang="en-GB" sz="1000" dirty="0">
                <a:latin typeface="Comic Sans MS"/>
              </a:rPr>
              <a:t>Carol concerts in Holy </a:t>
            </a:r>
            <a:r>
              <a:rPr lang="en-GB" sz="1000">
                <a:latin typeface="Comic Sans MS"/>
              </a:rPr>
              <a:t>Trinity</a:t>
            </a:r>
            <a:r>
              <a:rPr lang="en-GB" sz="1000" dirty="0">
                <a:latin typeface="Comic Sans MS"/>
              </a:rPr>
              <a:t> Church. </a:t>
            </a:r>
            <a:endParaRPr lang="en-GB" sz="1000" dirty="0">
              <a:latin typeface="Comic Sans MS" panose="030F0702030302020204" pitchFamily="66" charset="0"/>
            </a:endParaRPr>
          </a:p>
        </p:txBody>
      </p:sp>
      <p:sp>
        <p:nvSpPr>
          <p:cNvPr id="25" name="Rectangle 24">
            <a:extLst>
              <a:ext uri="{FF2B5EF4-FFF2-40B4-BE49-F238E27FC236}">
                <a16:creationId xmlns:a16="http://schemas.microsoft.com/office/drawing/2014/main" id="{AC9CD941-82E5-42B9-860F-E8C467FE9854}"/>
              </a:ext>
            </a:extLst>
          </p:cNvPr>
          <p:cNvSpPr/>
          <p:nvPr/>
        </p:nvSpPr>
        <p:spPr>
          <a:xfrm>
            <a:off x="4799637" y="4774639"/>
            <a:ext cx="2929034" cy="716961"/>
          </a:xfrm>
          <a:prstGeom prst="rect">
            <a:avLst/>
          </a:prstGeom>
          <a:noFill/>
          <a:ln w="190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93299901-D31B-A486-1D86-18517F0A560D}"/>
              </a:ext>
            </a:extLst>
          </p:cNvPr>
          <p:cNvSpPr txBox="1"/>
          <p:nvPr/>
        </p:nvSpPr>
        <p:spPr>
          <a:xfrm>
            <a:off x="4798739" y="5803604"/>
            <a:ext cx="3015060" cy="553998"/>
          </a:xfrm>
          <a:prstGeom prst="rect">
            <a:avLst/>
          </a:prstGeom>
          <a:solidFill>
            <a:srgbClr val="00B050"/>
          </a:solidFill>
        </p:spPr>
        <p:txBody>
          <a:bodyPr wrap="square" lIns="91440" tIns="45720" rIns="91440" bIns="45720" rtlCol="0" anchor="t">
            <a:spAutoFit/>
          </a:bodyPr>
          <a:lstStyle/>
          <a:p>
            <a:r>
              <a:rPr lang="en-GB" sz="1000" b="1" u="sng">
                <a:latin typeface="Comic Sans MS"/>
              </a:rPr>
              <a:t>Inspirational Day</a:t>
            </a:r>
          </a:p>
          <a:p>
            <a:pPr>
              <a:tabLst>
                <a:tab pos="1407160" algn="l"/>
                <a:tab pos="4431665" algn="ctr"/>
              </a:tabLst>
            </a:pPr>
            <a:r>
              <a:rPr lang="en-GB" sz="1000">
                <a:latin typeface="Comic Sans MS"/>
                <a:ea typeface="Calibri"/>
                <a:cs typeface="Times New Roman"/>
              </a:rPr>
              <a:t>Visit from Adrian Hall - Arctic Explorer </a:t>
            </a:r>
            <a:endParaRPr lang="en-GB" sz="1000">
              <a:effectLst/>
              <a:latin typeface="Comic Sans MS"/>
              <a:ea typeface="Calibri"/>
              <a:cs typeface="Times New Roman"/>
            </a:endParaRPr>
          </a:p>
          <a:p>
            <a:endParaRPr lang="en-GB" sz="1000">
              <a:latin typeface="Comic Sans MS" panose="030F0702030302020204" pitchFamily="66" charset="0"/>
            </a:endParaRPr>
          </a:p>
        </p:txBody>
      </p:sp>
      <p:sp>
        <p:nvSpPr>
          <p:cNvPr id="8" name="Rectangle 7">
            <a:extLst>
              <a:ext uri="{FF2B5EF4-FFF2-40B4-BE49-F238E27FC236}">
                <a16:creationId xmlns:a16="http://schemas.microsoft.com/office/drawing/2014/main" id="{CD0A90B1-7F6D-F972-FC18-2B04A3CBA2DA}"/>
              </a:ext>
            </a:extLst>
          </p:cNvPr>
          <p:cNvSpPr/>
          <p:nvPr/>
        </p:nvSpPr>
        <p:spPr>
          <a:xfrm>
            <a:off x="-18779" y="3022702"/>
            <a:ext cx="4688977" cy="1952705"/>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33A3901A-3D53-E006-06E5-D482CE9CAD13}"/>
              </a:ext>
            </a:extLst>
          </p:cNvPr>
          <p:cNvSpPr/>
          <p:nvPr/>
        </p:nvSpPr>
        <p:spPr>
          <a:xfrm>
            <a:off x="42970" y="5129849"/>
            <a:ext cx="4611981" cy="1591723"/>
          </a:xfrm>
          <a:prstGeom prst="rect">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1100">
              <a:latin typeface="Comic Sans MS" panose="030F0702030302020204" pitchFamily="66" charset="0"/>
            </a:endParaRPr>
          </a:p>
        </p:txBody>
      </p:sp>
      <p:sp>
        <p:nvSpPr>
          <p:cNvPr id="13" name="TextBox 12">
            <a:extLst>
              <a:ext uri="{FF2B5EF4-FFF2-40B4-BE49-F238E27FC236}">
                <a16:creationId xmlns:a16="http://schemas.microsoft.com/office/drawing/2014/main" id="{469DCD01-3D2A-C31B-903C-BAB5BED0C149}"/>
              </a:ext>
            </a:extLst>
          </p:cNvPr>
          <p:cNvSpPr txBox="1"/>
          <p:nvPr/>
        </p:nvSpPr>
        <p:spPr>
          <a:xfrm>
            <a:off x="117475" y="5133973"/>
            <a:ext cx="4000498" cy="18928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u="sng" dirty="0">
                <a:latin typeface="Comic Sans MS"/>
              </a:rPr>
              <a:t>Adaptations of our curriculum:</a:t>
            </a:r>
            <a:endParaRPr lang="en-US" sz="1100" dirty="0">
              <a:latin typeface="Comic Sans MS"/>
            </a:endParaRPr>
          </a:p>
          <a:p>
            <a:pPr marL="171450" indent="-171450">
              <a:buFont typeface="Arial,Sans-Serif"/>
              <a:buChar char="•"/>
            </a:pPr>
            <a:r>
              <a:rPr lang="en-GB" sz="1100" dirty="0">
                <a:latin typeface="Comic Sans MS"/>
              </a:rPr>
              <a:t>Pre-teaching of our new vocabulary</a:t>
            </a:r>
            <a:endParaRPr lang="en-US" sz="1100" dirty="0">
              <a:latin typeface="Comic Sans MS"/>
            </a:endParaRPr>
          </a:p>
          <a:p>
            <a:pPr marL="171450" indent="-171450">
              <a:buFont typeface="Arial,Sans-Serif"/>
              <a:buChar char="•"/>
            </a:pPr>
            <a:r>
              <a:rPr lang="en-GB" sz="1100" dirty="0">
                <a:latin typeface="Comic Sans MS"/>
              </a:rPr>
              <a:t>Develop our articulation of ideas through oracy</a:t>
            </a:r>
            <a:endParaRPr lang="en-US" sz="1100" dirty="0">
              <a:latin typeface="Comic Sans MS"/>
            </a:endParaRPr>
          </a:p>
          <a:p>
            <a:pPr marL="171450" indent="-171450">
              <a:buFont typeface="Arial,Sans-Serif"/>
              <a:buChar char="•"/>
            </a:pPr>
            <a:r>
              <a:rPr lang="en-GB" sz="1100" dirty="0">
                <a:latin typeface="Comic Sans MS"/>
              </a:rPr>
              <a:t>Adaptations including visual scaffolds, sentence </a:t>
            </a:r>
            <a:r>
              <a:rPr lang="en-GB" sz="1100" dirty="0" err="1">
                <a:latin typeface="Comic Sans MS"/>
              </a:rPr>
              <a:t>starters,detailed</a:t>
            </a:r>
            <a:r>
              <a:rPr lang="en-GB" sz="1100" dirty="0">
                <a:latin typeface="Comic Sans MS"/>
              </a:rPr>
              <a:t> modelling and word banks</a:t>
            </a:r>
            <a:endParaRPr lang="en-US" sz="1100" dirty="0">
              <a:latin typeface="Comic Sans MS"/>
            </a:endParaRPr>
          </a:p>
          <a:p>
            <a:pPr marL="171450" indent="-171450">
              <a:buFont typeface="Arial,Sans-Serif"/>
              <a:buChar char="•"/>
            </a:pPr>
            <a:r>
              <a:rPr lang="en-GB" sz="1100" dirty="0">
                <a:latin typeface="Comic Sans MS"/>
              </a:rPr>
              <a:t>Revisiting key knowledge</a:t>
            </a:r>
            <a:endParaRPr lang="en-US" sz="1100" dirty="0">
              <a:latin typeface="Comic Sans MS"/>
            </a:endParaRPr>
          </a:p>
          <a:p>
            <a:pPr marL="171450" indent="-171450">
              <a:buFont typeface="Arial,Sans-Serif"/>
              <a:buChar char="•"/>
            </a:pPr>
            <a:r>
              <a:rPr lang="en-GB" sz="1100" dirty="0">
                <a:latin typeface="Comic Sans MS"/>
              </a:rPr>
              <a:t>Opportunities to reinforce learning in Child </a:t>
            </a:r>
            <a:r>
              <a:rPr lang="en-GB" sz="1100" dirty="0" err="1">
                <a:latin typeface="Comic Sans MS"/>
              </a:rPr>
              <a:t>InitiatedLearning</a:t>
            </a:r>
            <a:endParaRPr lang="en-US" sz="1100" dirty="0" err="1">
              <a:latin typeface="Comic Sans MS"/>
            </a:endParaRPr>
          </a:p>
          <a:p>
            <a:pPr marL="171450" indent="-171450">
              <a:buFont typeface="Arial,Sans-Serif"/>
              <a:buChar char="•"/>
            </a:pPr>
            <a:r>
              <a:rPr lang="en-GB" sz="1100" dirty="0">
                <a:latin typeface="Comic Sans MS"/>
              </a:rPr>
              <a:t>Visual Timetables</a:t>
            </a:r>
            <a:endParaRPr lang="en-US" sz="1100" dirty="0">
              <a:latin typeface="Comic Sans MS"/>
            </a:endParaRPr>
          </a:p>
          <a:p>
            <a:pPr algn="l"/>
            <a:endParaRPr lang="en-US" dirty="0">
              <a:ea typeface="Calibri"/>
              <a:cs typeface="Calibri"/>
            </a:endParaRPr>
          </a:p>
        </p:txBody>
      </p:sp>
    </p:spTree>
    <p:extLst>
      <p:ext uri="{BB962C8B-B14F-4D97-AF65-F5344CB8AC3E}">
        <p14:creationId xmlns:p14="http://schemas.microsoft.com/office/powerpoint/2010/main" val="10396509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4" name="Rectangle 3"/>
          <p:cNvSpPr/>
          <p:nvPr/>
        </p:nvSpPr>
        <p:spPr>
          <a:xfrm>
            <a:off x="11767" y="-3397"/>
            <a:ext cx="12192000" cy="6858000"/>
          </a:xfrm>
          <a:prstGeom prst="rect">
            <a:avLst/>
          </a:prstGeom>
          <a:blipFill dpi="0" rotWithShape="1">
            <a:blip r:embed="rId2">
              <a:alphaModFix amt="37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l" rtl="0"/>
            <a:r>
              <a:rPr lang="en-US" sz="1100" dirty="0">
                <a:solidFill>
                  <a:srgbClr val="000000"/>
                </a:solidFill>
                <a:latin typeface="Comic Sans MS"/>
                <a:ea typeface="Arial"/>
                <a:cs typeface="Arial"/>
              </a:rPr>
              <a:t>​</a:t>
            </a:r>
            <a:endParaRPr lang="en-US" dirty="0"/>
          </a:p>
        </p:txBody>
      </p:sp>
      <p:sp>
        <p:nvSpPr>
          <p:cNvPr id="6" name="Oval 5"/>
          <p:cNvSpPr/>
          <p:nvPr/>
        </p:nvSpPr>
        <p:spPr>
          <a:xfrm>
            <a:off x="5315573" y="2595157"/>
            <a:ext cx="2800350" cy="1100417"/>
          </a:xfrm>
          <a:prstGeom prst="ellipse">
            <a:avLst/>
          </a:prstGeom>
          <a:solidFill>
            <a:schemeClr val="accent1">
              <a:lumMod val="60000"/>
              <a:lumOff val="4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5576381" y="2685814"/>
            <a:ext cx="2375971" cy="923330"/>
          </a:xfrm>
          <a:prstGeom prst="rect">
            <a:avLst/>
          </a:prstGeom>
          <a:noFill/>
        </p:spPr>
        <p:txBody>
          <a:bodyPr wrap="none" lIns="91440" tIns="45720" rIns="91440" bIns="45720" rtlCol="0" anchor="t">
            <a:spAutoFit/>
          </a:bodyPr>
          <a:lstStyle/>
          <a:p>
            <a:pPr algn="ctr"/>
            <a:r>
              <a:rPr lang="en-GB" b="1">
                <a:latin typeface="Comic Sans MS"/>
              </a:rPr>
              <a:t>Year 2</a:t>
            </a:r>
          </a:p>
          <a:p>
            <a:pPr algn="ctr"/>
            <a:r>
              <a:rPr lang="en-GB" b="1">
                <a:latin typeface="Comic Sans MS"/>
              </a:rPr>
              <a:t>Our Amazing World</a:t>
            </a:r>
          </a:p>
          <a:p>
            <a:pPr algn="ctr"/>
            <a:r>
              <a:rPr lang="en-GB" b="1">
                <a:latin typeface="Comic Sans MS"/>
              </a:rPr>
              <a:t>Term: Autumn </a:t>
            </a:r>
          </a:p>
        </p:txBody>
      </p:sp>
      <p:sp>
        <p:nvSpPr>
          <p:cNvPr id="2" name="Rectangle 1"/>
          <p:cNvSpPr/>
          <p:nvPr/>
        </p:nvSpPr>
        <p:spPr>
          <a:xfrm>
            <a:off x="54096" y="33367"/>
            <a:ext cx="7090157" cy="2417080"/>
          </a:xfrm>
          <a:prstGeom prst="rect">
            <a:avLst/>
          </a:prstGeom>
          <a:noFill/>
          <a:ln w="190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7234649" y="36493"/>
            <a:ext cx="4893094" cy="2563711"/>
          </a:xfrm>
          <a:prstGeom prst="rect">
            <a:avLst/>
          </a:prstGeom>
          <a:noFill/>
          <a:ln w="19050">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16467" y="4542414"/>
            <a:ext cx="5031282" cy="2319371"/>
          </a:xfrm>
          <a:prstGeom prst="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0DAA8197-DF9A-4A14-BAE0-F6252318E9F7}"/>
              </a:ext>
            </a:extLst>
          </p:cNvPr>
          <p:cNvPicPr>
            <a:picLocks noChangeAspect="1"/>
          </p:cNvPicPr>
          <p:nvPr/>
        </p:nvPicPr>
        <p:blipFill>
          <a:blip r:embed="rId3"/>
          <a:stretch>
            <a:fillRect/>
          </a:stretch>
        </p:blipFill>
        <p:spPr>
          <a:xfrm>
            <a:off x="10912597" y="6500465"/>
            <a:ext cx="693795" cy="185510"/>
          </a:xfrm>
          <a:prstGeom prst="rect">
            <a:avLst/>
          </a:prstGeom>
        </p:spPr>
      </p:pic>
      <p:sp>
        <p:nvSpPr>
          <p:cNvPr id="18" name="Rectangle 17">
            <a:extLst>
              <a:ext uri="{FF2B5EF4-FFF2-40B4-BE49-F238E27FC236}">
                <a16:creationId xmlns:a16="http://schemas.microsoft.com/office/drawing/2014/main" id="{9EA3DD79-8CBC-49F0-926D-5728E7DF2A3E}"/>
              </a:ext>
            </a:extLst>
          </p:cNvPr>
          <p:cNvSpPr/>
          <p:nvPr/>
        </p:nvSpPr>
        <p:spPr>
          <a:xfrm>
            <a:off x="18637" y="2453155"/>
            <a:ext cx="4871566" cy="1972785"/>
          </a:xfrm>
          <a:prstGeom prst="rect">
            <a:avLst/>
          </a:prstGeom>
          <a:no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FA46E793-F34C-4595-A4DA-7E81625FFABA}"/>
              </a:ext>
            </a:extLst>
          </p:cNvPr>
          <p:cNvSpPr txBox="1"/>
          <p:nvPr/>
        </p:nvSpPr>
        <p:spPr>
          <a:xfrm>
            <a:off x="5142270" y="3829847"/>
            <a:ext cx="6985479" cy="2031325"/>
          </a:xfrm>
          <a:prstGeom prst="rect">
            <a:avLst/>
          </a:prstGeom>
          <a:noFill/>
        </p:spPr>
        <p:txBody>
          <a:bodyPr wrap="square" lIns="91440" tIns="45720" rIns="91440" bIns="45720" rtlCol="0" anchor="t">
            <a:spAutoFit/>
          </a:bodyPr>
          <a:lstStyle/>
          <a:p>
            <a:r>
              <a:rPr lang="en-GB" sz="1100" b="1" u="sng" dirty="0">
                <a:latin typeface="Comic Sans MS"/>
              </a:rPr>
              <a:t>PE</a:t>
            </a:r>
          </a:p>
          <a:p>
            <a:r>
              <a:rPr lang="en-GB" sz="1100" b="1" dirty="0">
                <a:latin typeface="Comic Sans MS"/>
              </a:rPr>
              <a:t>Sending and receiving                                 </a:t>
            </a:r>
            <a:r>
              <a:rPr lang="en-GB" sz="1100" dirty="0">
                <a:latin typeface="Comic Sans MS"/>
              </a:rPr>
              <a:t>To explore how the body moves at different speeds. </a:t>
            </a:r>
            <a:endParaRPr lang="en-US" sz="1100" dirty="0">
              <a:latin typeface="Comic Sans MS"/>
            </a:endParaRPr>
          </a:p>
          <a:p>
            <a:r>
              <a:rPr lang="en-GB" sz="1100" dirty="0">
                <a:latin typeface="Comic Sans MS"/>
              </a:rPr>
              <a:t>To develop changing direction and dodging.                   To develop changing direction and dodging. </a:t>
            </a:r>
            <a:endParaRPr lang="en-US" sz="1100" dirty="0">
              <a:latin typeface="Comic Sans MS"/>
            </a:endParaRPr>
          </a:p>
          <a:p>
            <a:r>
              <a:rPr lang="en-GB" sz="1100" dirty="0">
                <a:latin typeface="Comic Sans MS"/>
              </a:rPr>
              <a:t>To develop balance, stability and landing safely.</a:t>
            </a:r>
            <a:endParaRPr lang="en-US" sz="1100" dirty="0">
              <a:latin typeface="Comic Sans MS"/>
            </a:endParaRPr>
          </a:p>
          <a:p>
            <a:r>
              <a:rPr lang="en-GB" sz="1100" dirty="0">
                <a:latin typeface="Comic Sans MS"/>
              </a:rPr>
              <a:t>To roll a ball to a target.                                                   To roll a ball to a target.</a:t>
            </a:r>
            <a:endParaRPr lang="en-US" sz="1100" dirty="0">
              <a:latin typeface="Comic Sans MS"/>
            </a:endParaRPr>
          </a:p>
          <a:p>
            <a:r>
              <a:rPr lang="en-GB" sz="1100" dirty="0">
                <a:latin typeface="Comic Sans MS"/>
              </a:rPr>
              <a:t>To track and receive a rolling ball.                                               To track and receive a rolling ball.</a:t>
            </a:r>
            <a:endParaRPr lang="en-US" sz="1100" dirty="0">
              <a:latin typeface="Comic Sans MS"/>
            </a:endParaRPr>
          </a:p>
          <a:p>
            <a:r>
              <a:rPr lang="en-GB" sz="1100" dirty="0">
                <a:latin typeface="Comic Sans MS"/>
              </a:rPr>
              <a:t>To send and receive a ball with your feet                                     To send and receive a ball with your feet</a:t>
            </a:r>
          </a:p>
          <a:p>
            <a:endParaRPr lang="en-GB" sz="900" dirty="0">
              <a:latin typeface="Comic Sans MS"/>
            </a:endParaRPr>
          </a:p>
          <a:p>
            <a:endParaRPr lang="en-GB"/>
          </a:p>
        </p:txBody>
      </p:sp>
      <p:sp>
        <p:nvSpPr>
          <p:cNvPr id="31" name="Rectangle 30">
            <a:extLst>
              <a:ext uri="{FF2B5EF4-FFF2-40B4-BE49-F238E27FC236}">
                <a16:creationId xmlns:a16="http://schemas.microsoft.com/office/drawing/2014/main" id="{EEB181B4-A589-4FE8-8224-C8EBD34390FF}"/>
              </a:ext>
            </a:extLst>
          </p:cNvPr>
          <p:cNvSpPr/>
          <p:nvPr/>
        </p:nvSpPr>
        <p:spPr>
          <a:xfrm>
            <a:off x="5156960" y="3826030"/>
            <a:ext cx="6948530" cy="2111746"/>
          </a:xfrm>
          <a:prstGeom prst="rect">
            <a:avLst/>
          </a:prstGeom>
          <a:no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a:extLst>
              <a:ext uri="{FF2B5EF4-FFF2-40B4-BE49-F238E27FC236}">
                <a16:creationId xmlns:a16="http://schemas.microsoft.com/office/drawing/2014/main" id="{FC75713F-FA48-4C76-BDAD-DFAC41D98B47}"/>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5537" b="99664" l="3659" r="90000">
                        <a14:foregroundMark x1="54512" y1="5537" x2="54512" y2="5537"/>
                        <a14:foregroundMark x1="3902" y1="39094" x2="3902" y2="39094"/>
                        <a14:foregroundMark x1="59390" y1="93289" x2="59390" y2="93289"/>
                        <a14:foregroundMark x1="82317" y1="97315" x2="82317" y2="97315"/>
                        <a14:foregroundMark x1="64024" y1="99664" x2="64024" y2="99664"/>
                        <a14:foregroundMark x1="44512" y1="33389" x2="44512" y2="33389"/>
                        <a14:foregroundMark x1="65366" y1="32886" x2="65366" y2="32886"/>
                      </a14:backgroundRemoval>
                    </a14:imgEffect>
                  </a14:imgLayer>
                </a14:imgProps>
              </a:ext>
            </a:extLst>
          </a:blip>
          <a:stretch>
            <a:fillRect/>
          </a:stretch>
        </p:blipFill>
        <p:spPr>
          <a:xfrm>
            <a:off x="3008237" y="14477626"/>
            <a:ext cx="54180" cy="87351"/>
          </a:xfrm>
          <a:prstGeom prst="rect">
            <a:avLst/>
          </a:prstGeom>
        </p:spPr>
      </p:pic>
      <p:sp>
        <p:nvSpPr>
          <p:cNvPr id="12" name="TextBox 11">
            <a:extLst>
              <a:ext uri="{FF2B5EF4-FFF2-40B4-BE49-F238E27FC236}">
                <a16:creationId xmlns:a16="http://schemas.microsoft.com/office/drawing/2014/main" id="{02D48372-A561-15B9-E398-4858BD57C4C2}"/>
              </a:ext>
            </a:extLst>
          </p:cNvPr>
          <p:cNvSpPr txBox="1"/>
          <p:nvPr/>
        </p:nvSpPr>
        <p:spPr>
          <a:xfrm>
            <a:off x="7365998" y="203199"/>
            <a:ext cx="4635498" cy="23698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b="1" u="sng" dirty="0">
                <a:latin typeface="Comic Sans MS"/>
              </a:rPr>
              <a:t>Music:</a:t>
            </a:r>
            <a:endParaRPr lang="en-US" sz="1000" dirty="0">
              <a:latin typeface="Comic Sans MS"/>
            </a:endParaRPr>
          </a:p>
          <a:p>
            <a:r>
              <a:rPr lang="en-GB" sz="1000" dirty="0">
                <a:latin typeface="Comic Sans MS"/>
              </a:rPr>
              <a:t>Music New Model Curriculum – interrelated dimensions of music</a:t>
            </a:r>
            <a:endParaRPr lang="en-US" sz="1000" dirty="0">
              <a:latin typeface="Comic Sans MS"/>
            </a:endParaRPr>
          </a:p>
          <a:p>
            <a:r>
              <a:rPr lang="en-GB" sz="1000" b="1" dirty="0">
                <a:latin typeface="Comic Sans MS"/>
              </a:rPr>
              <a:t>Skills- </a:t>
            </a:r>
          </a:p>
          <a:p>
            <a:pPr marL="171450" indent="-171450">
              <a:buFont typeface="Arial"/>
              <a:buChar char="•"/>
            </a:pPr>
            <a:r>
              <a:rPr lang="en-GB" sz="1000" dirty="0">
                <a:latin typeface="Comic Sans MS"/>
              </a:rPr>
              <a:t>Recognising simple rhythms and patterns.</a:t>
            </a:r>
            <a:endParaRPr lang="en-GB" dirty="0">
              <a:ea typeface="Calibri" panose="020F0502020204030204"/>
              <a:cs typeface="Calibri" panose="020F0502020204030204"/>
            </a:endParaRPr>
          </a:p>
          <a:p>
            <a:pPr marL="171450" indent="-171450">
              <a:buFont typeface="Arial"/>
              <a:buChar char="•"/>
            </a:pPr>
            <a:r>
              <a:rPr lang="en-GB" sz="1000" dirty="0">
                <a:latin typeface="Comic Sans MS"/>
              </a:rPr>
              <a:t>Listening  and singing </a:t>
            </a:r>
          </a:p>
          <a:p>
            <a:pPr marL="171450" indent="-171450">
              <a:buFont typeface="Arial"/>
              <a:buChar char="•"/>
            </a:pPr>
            <a:r>
              <a:rPr lang="en-GB" sz="1000" dirty="0">
                <a:latin typeface="Comic Sans MS"/>
              </a:rPr>
              <a:t>Playing instruments percussion instruments</a:t>
            </a:r>
            <a:endParaRPr lang="en-US" sz="1000" dirty="0">
              <a:latin typeface="Comic Sans MS"/>
            </a:endParaRPr>
          </a:p>
          <a:p>
            <a:pPr marL="171450" indent="-171450">
              <a:buFont typeface="Arial"/>
              <a:buChar char="•"/>
            </a:pPr>
            <a:r>
              <a:rPr lang="en-GB" sz="1000" dirty="0">
                <a:latin typeface="Comic Sans MS"/>
              </a:rPr>
              <a:t>Improvising and composing to a non music stimuli</a:t>
            </a:r>
          </a:p>
          <a:p>
            <a:pPr marL="171450" indent="-171450">
              <a:buFont typeface="Arial"/>
              <a:buChar char="•"/>
            </a:pPr>
            <a:r>
              <a:rPr lang="en-GB" sz="1000" dirty="0">
                <a:latin typeface="Comic Sans MS"/>
              </a:rPr>
              <a:t>Performing</a:t>
            </a:r>
          </a:p>
          <a:p>
            <a:pPr marL="171450" indent="-171450">
              <a:buFont typeface="Arial"/>
              <a:buChar char="•"/>
            </a:pPr>
            <a:r>
              <a:rPr lang="en-GB" sz="1000" dirty="0">
                <a:latin typeface="Comic Sans MS"/>
                <a:ea typeface="Calibri"/>
                <a:cs typeface="Calibri"/>
              </a:rPr>
              <a:t>Learning tuned instruments – the ocarina</a:t>
            </a:r>
          </a:p>
          <a:p>
            <a:pPr marL="171450" indent="-171450">
              <a:buFont typeface="Arial"/>
              <a:buChar char="•"/>
            </a:pPr>
            <a:r>
              <a:rPr lang="en-GB" sz="1000" dirty="0">
                <a:latin typeface="Comic Sans MS"/>
                <a:ea typeface="Calibri"/>
                <a:cs typeface="Calibri"/>
              </a:rPr>
              <a:t>Performing to peers</a:t>
            </a:r>
          </a:p>
          <a:p>
            <a:pPr marL="171450" indent="-171450">
              <a:buFont typeface="Arial"/>
              <a:buChar char="•"/>
            </a:pPr>
            <a:r>
              <a:rPr lang="en-GB" sz="1000" dirty="0">
                <a:latin typeface="Comic Sans MS"/>
                <a:ea typeface="Calibri"/>
                <a:cs typeface="Calibri"/>
              </a:rPr>
              <a:t>Whole school performance</a:t>
            </a:r>
          </a:p>
          <a:p>
            <a:pPr marL="171450" indent="-171450">
              <a:buFont typeface="Arial"/>
              <a:buChar char="•"/>
            </a:pPr>
            <a:r>
              <a:rPr lang="en-GB" sz="1000" dirty="0">
                <a:latin typeface="Comic Sans MS"/>
                <a:ea typeface="Calibri"/>
                <a:cs typeface="Calibri"/>
              </a:rPr>
              <a:t>Weekly singing assembly</a:t>
            </a:r>
          </a:p>
          <a:p>
            <a:endParaRPr lang="en-GB" sz="1000" dirty="0">
              <a:latin typeface="Comic Sans MS"/>
              <a:ea typeface="Calibri"/>
              <a:cs typeface="Calibri"/>
            </a:endParaRPr>
          </a:p>
          <a:p>
            <a:endParaRPr lang="en-GB" dirty="0">
              <a:latin typeface="Calibri" panose="020F0502020204030204"/>
              <a:ea typeface="Calibri"/>
              <a:cs typeface="Calibri"/>
            </a:endParaRPr>
          </a:p>
        </p:txBody>
      </p:sp>
      <p:sp>
        <p:nvSpPr>
          <p:cNvPr id="15" name="TextBox 14">
            <a:extLst>
              <a:ext uri="{FF2B5EF4-FFF2-40B4-BE49-F238E27FC236}">
                <a16:creationId xmlns:a16="http://schemas.microsoft.com/office/drawing/2014/main" id="{A1E2744A-BEB5-E343-71B5-646FB3E39B1D}"/>
              </a:ext>
            </a:extLst>
          </p:cNvPr>
          <p:cNvSpPr txBox="1"/>
          <p:nvPr/>
        </p:nvSpPr>
        <p:spPr>
          <a:xfrm>
            <a:off x="204591" y="229469"/>
            <a:ext cx="6509183" cy="19543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100" b="1" u="sng" dirty="0">
                <a:latin typeface="Comic Sans MS"/>
                <a:ea typeface="Calibri"/>
                <a:cs typeface="Calibri"/>
              </a:rPr>
              <a:t>History</a:t>
            </a:r>
          </a:p>
          <a:p>
            <a:r>
              <a:rPr lang="en-GB" sz="1100" dirty="0">
                <a:latin typeface="Comic Sans MS"/>
                <a:ea typeface="Calibri"/>
                <a:cs typeface="Calibri"/>
              </a:rPr>
              <a:t>Know and understand the history of the changes within living memory.</a:t>
            </a:r>
          </a:p>
          <a:p>
            <a:r>
              <a:rPr lang="en-GB" sz="1100" dirty="0">
                <a:latin typeface="Comic Sans MS"/>
                <a:ea typeface="Calibri"/>
                <a:cs typeface="Calibri"/>
              </a:rPr>
              <a:t>Key events beyond living memory</a:t>
            </a:r>
          </a:p>
          <a:p>
            <a:r>
              <a:rPr lang="en-GB" sz="1100" dirty="0">
                <a:latin typeface="Comic Sans MS"/>
                <a:ea typeface="Calibri"/>
                <a:cs typeface="Calibri"/>
              </a:rPr>
              <a:t>Learn about the lives of significant individuals in the past who have contributed to national and international developments for example Queen Elizabeth 1st, Martin Luther King Jnr and Ibn Batutta.</a:t>
            </a:r>
          </a:p>
          <a:p>
            <a:r>
              <a:rPr lang="en-GB" sz="1100" dirty="0">
                <a:latin typeface="Comic Sans MS"/>
                <a:ea typeface="Calibri"/>
                <a:cs typeface="Calibri"/>
              </a:rPr>
              <a:t>Skills:</a:t>
            </a:r>
          </a:p>
          <a:p>
            <a:pPr marL="171450" indent="-171450">
              <a:buFont typeface="Arial"/>
              <a:buChar char="•"/>
            </a:pPr>
            <a:r>
              <a:rPr lang="en-GB" sz="1100" dirty="0">
                <a:latin typeface="Comic Sans MS"/>
                <a:ea typeface="Calibri"/>
                <a:cs typeface="Calibri"/>
              </a:rPr>
              <a:t>Understand historical concepts</a:t>
            </a:r>
          </a:p>
          <a:p>
            <a:pPr marL="171450" indent="-171450">
              <a:buFont typeface="Arial"/>
              <a:buChar char="•"/>
            </a:pPr>
            <a:r>
              <a:rPr lang="en-GB" sz="1100" dirty="0">
                <a:latin typeface="Comic Sans MS"/>
                <a:ea typeface="Calibri"/>
                <a:cs typeface="Calibri"/>
              </a:rPr>
              <a:t>Understand the methods of historical enquiry</a:t>
            </a:r>
          </a:p>
          <a:p>
            <a:pPr marL="171450" indent="-171450">
              <a:buFont typeface="Arial"/>
              <a:buChar char="•"/>
            </a:pPr>
            <a:r>
              <a:rPr lang="en-GB" sz="1100" dirty="0">
                <a:latin typeface="Comic Sans MS"/>
                <a:ea typeface="Calibri"/>
                <a:cs typeface="Calibri"/>
              </a:rPr>
              <a:t>Understand chronological events</a:t>
            </a:r>
          </a:p>
          <a:p>
            <a:pPr marL="171450" indent="-171450">
              <a:buFont typeface="Arial"/>
              <a:buChar char="•"/>
            </a:pPr>
            <a:endParaRPr lang="en-GB" sz="1100" dirty="0">
              <a:latin typeface="Comic Sans MS"/>
              <a:ea typeface="Calibri"/>
              <a:cs typeface="Calibri"/>
            </a:endParaRPr>
          </a:p>
        </p:txBody>
      </p:sp>
      <p:sp>
        <p:nvSpPr>
          <p:cNvPr id="16" name="TextBox 15">
            <a:extLst>
              <a:ext uri="{FF2B5EF4-FFF2-40B4-BE49-F238E27FC236}">
                <a16:creationId xmlns:a16="http://schemas.microsoft.com/office/drawing/2014/main" id="{1EFCD9FC-1AB9-E11A-6669-6A89FEE7BC3A}"/>
              </a:ext>
            </a:extLst>
          </p:cNvPr>
          <p:cNvSpPr txBox="1"/>
          <p:nvPr/>
        </p:nvSpPr>
        <p:spPr>
          <a:xfrm>
            <a:off x="279400" y="5194298"/>
            <a:ext cx="4635498"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u="sng" dirty="0">
                <a:latin typeface="Comic Sans MS"/>
              </a:rPr>
              <a:t>Adaptations of our curriculum:</a:t>
            </a:r>
            <a:endParaRPr lang="en-US" sz="1100">
              <a:latin typeface="Comic Sans MS"/>
            </a:endParaRPr>
          </a:p>
          <a:p>
            <a:pPr marL="171450" indent="-171450">
              <a:buFont typeface="Arial,Sans-Serif"/>
              <a:buChar char="•"/>
            </a:pPr>
            <a:r>
              <a:rPr lang="en-GB" sz="1100" dirty="0">
                <a:latin typeface="Comic Sans MS"/>
              </a:rPr>
              <a:t>Pre-teaching of our new vocabulary</a:t>
            </a:r>
            <a:endParaRPr lang="en-US" sz="1100">
              <a:latin typeface="Comic Sans MS"/>
            </a:endParaRPr>
          </a:p>
          <a:p>
            <a:pPr marL="171450" indent="-171450">
              <a:buFont typeface="Arial,Sans-Serif"/>
              <a:buChar char="•"/>
            </a:pPr>
            <a:r>
              <a:rPr lang="en-GB" sz="1100" dirty="0">
                <a:latin typeface="Comic Sans MS"/>
              </a:rPr>
              <a:t>Develop our articulation of ideas through oracy</a:t>
            </a:r>
            <a:endParaRPr lang="en-US" sz="1100">
              <a:latin typeface="Comic Sans MS"/>
            </a:endParaRPr>
          </a:p>
          <a:p>
            <a:pPr marL="171450" indent="-171450">
              <a:buFont typeface="Arial,Sans-Serif"/>
              <a:buChar char="•"/>
            </a:pPr>
            <a:r>
              <a:rPr lang="en-GB" sz="1100" dirty="0">
                <a:latin typeface="Comic Sans MS"/>
              </a:rPr>
              <a:t>Adaptations including visual scaffolds, sentence starters, detailed modelling and word banks</a:t>
            </a:r>
            <a:endParaRPr lang="en-US" sz="1100" dirty="0">
              <a:latin typeface="Comic Sans MS"/>
            </a:endParaRPr>
          </a:p>
          <a:p>
            <a:pPr marL="171450" indent="-171450">
              <a:buFont typeface="Arial,Sans-Serif"/>
              <a:buChar char="•"/>
            </a:pPr>
            <a:r>
              <a:rPr lang="en-GB" sz="1100" dirty="0">
                <a:latin typeface="Comic Sans MS"/>
              </a:rPr>
              <a:t>Revisiting key knowledge</a:t>
            </a:r>
            <a:endParaRPr lang="en-US" sz="1100">
              <a:latin typeface="Comic Sans MS"/>
            </a:endParaRPr>
          </a:p>
          <a:p>
            <a:pPr marL="171450" indent="-171450">
              <a:buFont typeface="Arial,Sans-Serif"/>
              <a:buChar char="•"/>
            </a:pPr>
            <a:r>
              <a:rPr lang="en-GB" sz="1100" dirty="0">
                <a:latin typeface="Comic Sans MS"/>
              </a:rPr>
              <a:t>Opportunities to reinforce learning in Child Initiated Learning</a:t>
            </a:r>
            <a:endParaRPr lang="en-US" sz="1100">
              <a:latin typeface="Comic Sans MS"/>
            </a:endParaRPr>
          </a:p>
          <a:p>
            <a:pPr marL="171450" indent="-171450">
              <a:buFont typeface="Arial,Sans-Serif"/>
              <a:buChar char="•"/>
            </a:pPr>
            <a:r>
              <a:rPr lang="en-GB" sz="1100" dirty="0">
                <a:latin typeface="Comic Sans MS"/>
              </a:rPr>
              <a:t>Visual Timetables</a:t>
            </a:r>
            <a:endParaRPr lang="en-US" sz="1100">
              <a:latin typeface="Comic Sans MS"/>
            </a:endParaRPr>
          </a:p>
          <a:p>
            <a:pPr algn="l"/>
            <a:endParaRPr lang="en-GB" dirty="0">
              <a:ea typeface="Calibri"/>
              <a:cs typeface="Calibri"/>
            </a:endParaRPr>
          </a:p>
        </p:txBody>
      </p:sp>
      <p:sp>
        <p:nvSpPr>
          <p:cNvPr id="22" name="TextBox 21">
            <a:extLst>
              <a:ext uri="{FF2B5EF4-FFF2-40B4-BE49-F238E27FC236}">
                <a16:creationId xmlns:a16="http://schemas.microsoft.com/office/drawing/2014/main" id="{DCDDF799-F57E-F624-A510-D3397A324EE2}"/>
              </a:ext>
            </a:extLst>
          </p:cNvPr>
          <p:cNvSpPr txBox="1"/>
          <p:nvPr/>
        </p:nvSpPr>
        <p:spPr>
          <a:xfrm>
            <a:off x="215900" y="2628899"/>
            <a:ext cx="4521198" cy="15234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b="1" u="sng" dirty="0">
                <a:latin typeface="Comic Sans MS"/>
              </a:rPr>
              <a:t>Design Technology:</a:t>
            </a:r>
            <a:endParaRPr lang="en-US" sz="1000" dirty="0">
              <a:latin typeface="Comic Sans MS"/>
            </a:endParaRPr>
          </a:p>
          <a:p>
            <a:r>
              <a:rPr lang="en-GB" sz="1000" b="1" u="sng" dirty="0">
                <a:latin typeface="Comic Sans MS"/>
              </a:rPr>
              <a:t>Design an animal habitat</a:t>
            </a:r>
            <a:endParaRPr lang="en-US" sz="1000" dirty="0">
              <a:latin typeface="Comic Sans MS"/>
            </a:endParaRPr>
          </a:p>
          <a:p>
            <a:r>
              <a:rPr lang="en-GB" sz="1100" dirty="0">
                <a:latin typeface="Comic Sans MS"/>
              </a:rPr>
              <a:t>Design purposeful appealing products for themselves and other based on design criteria.  </a:t>
            </a:r>
            <a:endParaRPr lang="en-US" sz="1100" dirty="0">
              <a:latin typeface="Comic Sans MS"/>
            </a:endParaRPr>
          </a:p>
          <a:p>
            <a:r>
              <a:rPr lang="en-GB" sz="1100" dirty="0">
                <a:ea typeface="Calibri"/>
                <a:cs typeface="Calibri"/>
              </a:rPr>
              <a:t>Select and use a range of equipment to perform practical tasks. Eg cutting, shaping, joining and finishing. </a:t>
            </a:r>
          </a:p>
          <a:p>
            <a:r>
              <a:rPr lang="en-GB" sz="1100" dirty="0">
                <a:latin typeface="Comic Sans MS"/>
              </a:rPr>
              <a:t>Explore and evaluate their ideas again design criteria. </a:t>
            </a:r>
          </a:p>
          <a:p>
            <a:pPr algn="l"/>
            <a:endParaRPr lang="en-GB" dirty="0">
              <a:ea typeface="Calibri"/>
              <a:cs typeface="Calibri"/>
            </a:endParaRPr>
          </a:p>
        </p:txBody>
      </p:sp>
    </p:spTree>
    <p:extLst>
      <p:ext uri="{BB962C8B-B14F-4D97-AF65-F5344CB8AC3E}">
        <p14:creationId xmlns:p14="http://schemas.microsoft.com/office/powerpoint/2010/main" val="548127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a:extLst>
            <a:ext uri="{FF2B5EF4-FFF2-40B4-BE49-F238E27FC236}">
              <a16:creationId xmlns:a16="http://schemas.microsoft.com/office/drawing/2014/main" id="{90562295-C757-0676-E77F-8521A1B782A4}"/>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EC9BDE15-B3FA-1CB2-0BD5-DD34822D2BBA}"/>
              </a:ext>
            </a:extLst>
          </p:cNvPr>
          <p:cNvSpPr/>
          <p:nvPr/>
        </p:nvSpPr>
        <p:spPr>
          <a:xfrm>
            <a:off x="11767" y="-3397"/>
            <a:ext cx="12192000" cy="6858000"/>
          </a:xfrm>
          <a:prstGeom prst="rect">
            <a:avLst/>
          </a:prstGeom>
          <a:blipFill dpi="0" rotWithShape="1">
            <a:blip r:embed="rId2">
              <a:alphaModFix amt="37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US" sz="900" dirty="0">
              <a:solidFill>
                <a:srgbClr val="FFFFFF"/>
              </a:solidFill>
              <a:latin typeface="Comic Sans MS"/>
              <a:cs typeface="Segoe UI"/>
            </a:endParaRPr>
          </a:p>
        </p:txBody>
      </p:sp>
      <p:sp>
        <p:nvSpPr>
          <p:cNvPr id="17" name="TextBox 16">
            <a:extLst>
              <a:ext uri="{FF2B5EF4-FFF2-40B4-BE49-F238E27FC236}">
                <a16:creationId xmlns:a16="http://schemas.microsoft.com/office/drawing/2014/main" id="{C5CA937D-42DF-8099-0305-6C980B9EF937}"/>
              </a:ext>
            </a:extLst>
          </p:cNvPr>
          <p:cNvSpPr txBox="1"/>
          <p:nvPr/>
        </p:nvSpPr>
        <p:spPr>
          <a:xfrm>
            <a:off x="6887475" y="4634606"/>
            <a:ext cx="2124113" cy="1631216"/>
          </a:xfrm>
          <a:prstGeom prst="rect">
            <a:avLst/>
          </a:prstGeom>
          <a:noFill/>
        </p:spPr>
        <p:txBody>
          <a:bodyPr wrap="square" lIns="91440" tIns="45720" rIns="91440" bIns="45720" rtlCol="0" anchor="t">
            <a:spAutoFit/>
          </a:bodyPr>
          <a:lstStyle/>
          <a:p>
            <a:r>
              <a:rPr lang="en-GB" sz="1000" b="1" u="sng" dirty="0">
                <a:latin typeface="Comic Sans MS"/>
              </a:rPr>
              <a:t>Computing:</a:t>
            </a:r>
          </a:p>
          <a:p>
            <a:pPr>
              <a:tabLst>
                <a:tab pos="1407160" algn="l"/>
                <a:tab pos="4431665" algn="ctr"/>
              </a:tabLst>
            </a:pPr>
            <a:r>
              <a:rPr lang="en-GB" sz="1000" b="1" dirty="0">
                <a:effectLst/>
                <a:latin typeface="Comic Sans MS"/>
                <a:ea typeface="Calibri"/>
                <a:cs typeface="Times New Roman"/>
              </a:rPr>
              <a:t>(Primary computing scheme </a:t>
            </a:r>
            <a:r>
              <a:rPr lang="en-GB" sz="1000" b="1" dirty="0">
                <a:latin typeface="Comic Sans MS"/>
                <a:ea typeface="Calibri"/>
                <a:cs typeface="Times New Roman"/>
              </a:rPr>
              <a:t>–(Introduction to Purple Mash)</a:t>
            </a:r>
          </a:p>
          <a:p>
            <a:pPr>
              <a:tabLst>
                <a:tab pos="1407160" algn="l"/>
                <a:tab pos="4431665" algn="ctr"/>
              </a:tabLst>
            </a:pPr>
            <a:r>
              <a:rPr lang="en-GB" sz="1000" dirty="0">
                <a:latin typeface="Comic Sans MS"/>
                <a:ea typeface="Calibri"/>
                <a:cs typeface="Times New Roman"/>
              </a:rPr>
              <a:t>To log onto Purple Mash, create an avatar. To save work and learn how to use 2Dos.  </a:t>
            </a:r>
            <a:endParaRPr lang="en-GB" sz="1000" b="1" u="sng" dirty="0">
              <a:latin typeface="Comic Sans MS" panose="030F0702030302020204" pitchFamily="66" charset="0"/>
              <a:ea typeface="Calibri"/>
              <a:cs typeface="Times New Roman"/>
            </a:endParaRPr>
          </a:p>
          <a:p>
            <a:r>
              <a:rPr lang="en-GB" sz="1000" b="1" dirty="0">
                <a:latin typeface="Comic Sans MS"/>
              </a:rPr>
              <a:t>Creating pictures</a:t>
            </a:r>
            <a:endParaRPr lang="en-GB" dirty="0"/>
          </a:p>
          <a:p>
            <a:r>
              <a:rPr lang="en-GB" sz="1000" dirty="0">
                <a:latin typeface="Comic Sans MS"/>
                <a:ea typeface="Calibri"/>
                <a:cs typeface="Times New Roman"/>
              </a:rPr>
              <a:t>To create pictures in the style of different artists.   </a:t>
            </a:r>
          </a:p>
          <a:p>
            <a:endParaRPr lang="en-GB" sz="1000" b="1">
              <a:latin typeface="Comic Sans MS"/>
              <a:ea typeface="Calibri" panose="020F0502020204030204" pitchFamily="34" charset="0"/>
              <a:cs typeface="Times New Roman" panose="02020603050405020304" pitchFamily="18" charset="0"/>
            </a:endParaRPr>
          </a:p>
        </p:txBody>
      </p:sp>
      <p:sp>
        <p:nvSpPr>
          <p:cNvPr id="19" name="TextBox 18">
            <a:extLst>
              <a:ext uri="{FF2B5EF4-FFF2-40B4-BE49-F238E27FC236}">
                <a16:creationId xmlns:a16="http://schemas.microsoft.com/office/drawing/2014/main" id="{EE0020E6-7741-6BAF-C15D-6D972D58D664}"/>
              </a:ext>
            </a:extLst>
          </p:cNvPr>
          <p:cNvSpPr txBox="1"/>
          <p:nvPr/>
        </p:nvSpPr>
        <p:spPr>
          <a:xfrm>
            <a:off x="7243793" y="33366"/>
            <a:ext cx="4911908" cy="1538883"/>
          </a:xfrm>
          <a:prstGeom prst="rect">
            <a:avLst/>
          </a:prstGeom>
          <a:noFill/>
        </p:spPr>
        <p:txBody>
          <a:bodyPr wrap="square" rtlCol="0">
            <a:spAutoFit/>
          </a:bodyPr>
          <a:lstStyle/>
          <a:p>
            <a:r>
              <a:rPr lang="en-GB" sz="1000" b="1" u="sng">
                <a:latin typeface="Comic Sans MS" panose="030F0702030302020204" pitchFamily="66" charset="0"/>
              </a:rPr>
              <a:t>Art:</a:t>
            </a:r>
          </a:p>
          <a:p>
            <a:pP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Recycling art</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pP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Collage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pP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Watercolour painting – colour mixing</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r>
              <a:rPr lang="en-GB" sz="1000" b="1">
                <a:latin typeface="Comic Sans MS" panose="030F0702030302020204" pitchFamily="66" charset="0"/>
              </a:rPr>
              <a:t>Skills-</a:t>
            </a:r>
          </a:p>
          <a:p>
            <a:pPr marL="342900" lvl="0" indent="-342900">
              <a:buFont typeface="Symbol" panose="05050102010706020507" pitchFamily="18" charset="2"/>
              <a:buChar cha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Pupils use drawing, painting to develop and share their ideas, </a:t>
            </a:r>
          </a:p>
          <a:p>
            <a:pPr lvl="0">
              <a:tabLst>
                <a:tab pos="1407160" algn="l"/>
                <a:tab pos="4431665" algn="ctr"/>
              </a:tabLst>
            </a:pPr>
            <a:r>
              <a:rPr lang="en-GB" sz="1000">
                <a:latin typeface="Comic Sans MS" panose="030F0702030302020204" pitchFamily="66" charset="0"/>
                <a:ea typeface="Calibri" panose="020F0502020204030204" pitchFamily="34" charset="0"/>
                <a:cs typeface="Times New Roman" panose="02020603050405020304" pitchFamily="18" charset="0"/>
              </a:rPr>
              <a:t>         </a:t>
            </a:r>
            <a:r>
              <a:rPr lang="en-GB" sz="1000">
                <a:effectLst/>
                <a:latin typeface="Comic Sans MS" panose="030F0702030302020204" pitchFamily="66" charset="0"/>
                <a:ea typeface="Calibri" panose="020F0502020204030204" pitchFamily="34" charset="0"/>
                <a:cs typeface="Times New Roman" panose="02020603050405020304" pitchFamily="18" charset="0"/>
              </a:rPr>
              <a:t>experiences and imagination. </a:t>
            </a:r>
          </a:p>
          <a:p>
            <a:pPr marL="342900" indent="-342900">
              <a:buFont typeface="Symbol" panose="05050102010706020507" pitchFamily="18" charset="2"/>
              <a:buChar cha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Pupils use a range of materials creatively to design and make products</a:t>
            </a:r>
            <a:endParaRPr lang="en-GB" sz="1000" b="1">
              <a:latin typeface="Comic Sans MS" panose="030F0702030302020204" pitchFamily="66" charset="0"/>
            </a:endParaRPr>
          </a:p>
          <a:p>
            <a:pPr marL="342900" lvl="0" indent="-342900">
              <a:buFont typeface="Symbol" panose="05050102010706020507" pitchFamily="18" charset="2"/>
              <a:buChar char=""/>
              <a:tabLst>
                <a:tab pos="1407160" algn="l"/>
                <a:tab pos="4431665" algn="ctr"/>
              </a:tabLst>
            </a:pPr>
            <a:endParaRPr lang="en-GB" sz="14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TextBox 19">
            <a:extLst>
              <a:ext uri="{FF2B5EF4-FFF2-40B4-BE49-F238E27FC236}">
                <a16:creationId xmlns:a16="http://schemas.microsoft.com/office/drawing/2014/main" id="{019872F7-CAE9-B768-081C-0DBAC368EBEE}"/>
              </a:ext>
            </a:extLst>
          </p:cNvPr>
          <p:cNvSpPr txBox="1"/>
          <p:nvPr/>
        </p:nvSpPr>
        <p:spPr>
          <a:xfrm>
            <a:off x="91060" y="43250"/>
            <a:ext cx="3648427" cy="2400657"/>
          </a:xfrm>
          <a:prstGeom prst="rect">
            <a:avLst/>
          </a:prstGeom>
          <a:noFill/>
        </p:spPr>
        <p:txBody>
          <a:bodyPr wrap="square" rtlCol="0">
            <a:spAutoFit/>
          </a:bodyPr>
          <a:lstStyle/>
          <a:p>
            <a:r>
              <a:rPr lang="en-GB" sz="1000" b="1" u="sng">
                <a:latin typeface="Comic Sans MS" panose="030F0702030302020204" pitchFamily="66" charset="0"/>
              </a:rPr>
              <a:t>Personal, Social and Emotional Development:</a:t>
            </a:r>
          </a:p>
          <a:p>
            <a:pPr>
              <a:tabLst>
                <a:tab pos="1407160" algn="l"/>
                <a:tab pos="4431665" algn="ctr"/>
              </a:tabLst>
            </a:pPr>
            <a:r>
              <a:rPr lang="en-GB" sz="1000" u="sng">
                <a:latin typeface="Comic Sans MS" panose="030F0702030302020204" pitchFamily="66" charset="0"/>
                <a:cs typeface="Times New Roman" panose="02020603050405020304" pitchFamily="18" charset="0"/>
              </a:rPr>
              <a:t>Relationships</a:t>
            </a:r>
          </a:p>
          <a:p>
            <a:pPr marL="171450" lvl="0" indent="-171450">
              <a:buFont typeface="Arial" panose="020B0604020202020204" pitchFamily="34" charset="0"/>
              <a:buChar char="•"/>
            </a:pPr>
            <a:r>
              <a:rPr lang="en-GB" sz="1000">
                <a:latin typeface="Comic Sans MS" panose="030F0702030302020204" pitchFamily="66" charset="0"/>
              </a:rPr>
              <a:t>Support our pupils’ spiritual, moral, cultural, mental and physical development and prepare them for the opportunities, responsibilities and experiences of life and the next stage of their education.</a:t>
            </a:r>
          </a:p>
          <a:p>
            <a:pPr marL="171450" lvl="0" indent="-171450">
              <a:buFont typeface="Arial" panose="020B0604020202020204" pitchFamily="34" charset="0"/>
              <a:buChar char="•"/>
            </a:pPr>
            <a:r>
              <a:rPr lang="en-GB" sz="1000">
                <a:latin typeface="Comic Sans MS" panose="030F0702030302020204" pitchFamily="66" charset="0"/>
              </a:rPr>
              <a:t>Help our pupils build their confidence, resilience and self-esteem to keep themselves safe and be prepared for modern life in Britain.</a:t>
            </a:r>
          </a:p>
          <a:p>
            <a:pPr marL="171450" lvl="0" indent="-171450">
              <a:buFont typeface="Arial" panose="020B0604020202020204" pitchFamily="34" charset="0"/>
              <a:buChar char="•"/>
            </a:pPr>
            <a:r>
              <a:rPr lang="en-GB" sz="1000">
                <a:latin typeface="Comic Sans MS" panose="030F0702030302020204" pitchFamily="66" charset="0"/>
              </a:rPr>
              <a:t>Support our pupils to develop empathy, an understanding of themselves, and the ability to work with others in order to help them form and maintain good and healthy relationships, including friendships and family relationships</a:t>
            </a:r>
          </a:p>
          <a:p>
            <a:pPr>
              <a:tabLst>
                <a:tab pos="1407160" algn="l"/>
                <a:tab pos="4431665" algn="ctr"/>
              </a:tabLst>
            </a:pPr>
            <a:endParaRPr lang="en-GB" sz="1000" b="1" u="sng">
              <a:latin typeface="Comic Sans MS" panose="030F0702030302020204" pitchFamily="66" charset="0"/>
            </a:endParaRPr>
          </a:p>
        </p:txBody>
      </p:sp>
      <p:sp>
        <p:nvSpPr>
          <p:cNvPr id="21" name="TextBox 20">
            <a:extLst>
              <a:ext uri="{FF2B5EF4-FFF2-40B4-BE49-F238E27FC236}">
                <a16:creationId xmlns:a16="http://schemas.microsoft.com/office/drawing/2014/main" id="{7CF062E1-4C94-A3F9-0175-CFD4A35A5A29}"/>
              </a:ext>
            </a:extLst>
          </p:cNvPr>
          <p:cNvSpPr txBox="1"/>
          <p:nvPr/>
        </p:nvSpPr>
        <p:spPr>
          <a:xfrm>
            <a:off x="8887352" y="4678694"/>
            <a:ext cx="2918290" cy="1600438"/>
          </a:xfrm>
          <a:prstGeom prst="rect">
            <a:avLst/>
          </a:prstGeom>
          <a:noFill/>
        </p:spPr>
        <p:txBody>
          <a:bodyPr wrap="square" lIns="91440" tIns="45720" rIns="91440" bIns="45720" rtlCol="0" anchor="t">
            <a:spAutoFit/>
          </a:bodyPr>
          <a:lstStyle/>
          <a:p>
            <a:r>
              <a:rPr lang="en-GB" sz="900" b="1" dirty="0">
                <a:latin typeface="Comic Sans MS"/>
              </a:rPr>
              <a:t>Skills- </a:t>
            </a:r>
            <a:endParaRPr lang="en-US" dirty="0"/>
          </a:p>
          <a:p>
            <a:r>
              <a:rPr lang="en-GB" sz="900" dirty="0">
                <a:latin typeface="Comic Sans MS"/>
              </a:rPr>
              <a:t>To log in and create an avatar.</a:t>
            </a:r>
            <a:endParaRPr lang="en-GB" dirty="0"/>
          </a:p>
          <a:p>
            <a:r>
              <a:rPr lang="en-GB" sz="900" dirty="0">
                <a:latin typeface="Comic Sans MS"/>
              </a:rPr>
              <a:t>To save and find work on the computer. </a:t>
            </a:r>
          </a:p>
          <a:p>
            <a:r>
              <a:rPr lang="en-GB" sz="900" dirty="0">
                <a:latin typeface="Comic Sans MS"/>
              </a:rPr>
              <a:t>To understand how to complete work in 2Dos in purple mash. </a:t>
            </a:r>
          </a:p>
          <a:p>
            <a:r>
              <a:rPr lang="en-GB" sz="900" dirty="0">
                <a:latin typeface="Comic Sans MS"/>
              </a:rPr>
              <a:t>To use computer tools to replicate and create art in style of different artists.</a:t>
            </a:r>
          </a:p>
          <a:p>
            <a:r>
              <a:rPr lang="en-GB" sz="900" dirty="0">
                <a:latin typeface="Comic Sans MS"/>
              </a:rPr>
              <a:t>To manipulate a digital image.</a:t>
            </a:r>
          </a:p>
          <a:p>
            <a:r>
              <a:rPr lang="en-GB" sz="900" dirty="0">
                <a:latin typeface="Comic Sans MS"/>
              </a:rPr>
              <a:t>To store and retrieve worked saved on computer.</a:t>
            </a:r>
          </a:p>
          <a:p>
            <a:r>
              <a:rPr lang="en-GB" sz="900" dirty="0">
                <a:latin typeface="Comic Sans MS"/>
              </a:rPr>
              <a:t>To manipulate software to create a piece of art. </a:t>
            </a:r>
          </a:p>
          <a:p>
            <a:r>
              <a:rPr lang="en-GB" sz="800">
                <a:solidFill>
                  <a:srgbClr val="424242"/>
                </a:solidFill>
                <a:latin typeface="Comic Sans MS"/>
              </a:rPr>
              <a:t>.</a:t>
            </a:r>
            <a:endParaRPr lang="en-GB" sz="1000">
              <a:latin typeface="Comic Sans MS"/>
            </a:endParaRPr>
          </a:p>
        </p:txBody>
      </p:sp>
      <p:sp>
        <p:nvSpPr>
          <p:cNvPr id="6" name="Oval 5">
            <a:extLst>
              <a:ext uri="{FF2B5EF4-FFF2-40B4-BE49-F238E27FC236}">
                <a16:creationId xmlns:a16="http://schemas.microsoft.com/office/drawing/2014/main" id="{7CDF1C5E-A385-BD29-F6D3-BDE805DB1BB0}"/>
              </a:ext>
            </a:extLst>
          </p:cNvPr>
          <p:cNvSpPr/>
          <p:nvPr/>
        </p:nvSpPr>
        <p:spPr>
          <a:xfrm>
            <a:off x="5315573" y="2595157"/>
            <a:ext cx="2800350" cy="1100417"/>
          </a:xfrm>
          <a:prstGeom prst="ellipse">
            <a:avLst/>
          </a:prstGeom>
          <a:solidFill>
            <a:schemeClr val="accent1">
              <a:lumMod val="60000"/>
              <a:lumOff val="4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6522CEA-7B28-5641-FE54-F75498B077DF}"/>
              </a:ext>
            </a:extLst>
          </p:cNvPr>
          <p:cNvSpPr txBox="1"/>
          <p:nvPr/>
        </p:nvSpPr>
        <p:spPr>
          <a:xfrm>
            <a:off x="5576381" y="2685814"/>
            <a:ext cx="2375971" cy="923330"/>
          </a:xfrm>
          <a:prstGeom prst="rect">
            <a:avLst/>
          </a:prstGeom>
          <a:noFill/>
        </p:spPr>
        <p:txBody>
          <a:bodyPr wrap="none" lIns="91440" tIns="45720" rIns="91440" bIns="45720" rtlCol="0" anchor="t">
            <a:spAutoFit/>
          </a:bodyPr>
          <a:lstStyle/>
          <a:p>
            <a:pPr algn="ctr"/>
            <a:r>
              <a:rPr lang="en-GB" b="1">
                <a:latin typeface="Comic Sans MS"/>
              </a:rPr>
              <a:t>Year 2</a:t>
            </a:r>
          </a:p>
          <a:p>
            <a:pPr algn="ctr"/>
            <a:r>
              <a:rPr lang="en-GB" b="1">
                <a:latin typeface="Comic Sans MS"/>
              </a:rPr>
              <a:t>Our Amazing World</a:t>
            </a:r>
          </a:p>
          <a:p>
            <a:pPr algn="ctr"/>
            <a:r>
              <a:rPr lang="en-GB" b="1">
                <a:latin typeface="Comic Sans MS"/>
              </a:rPr>
              <a:t>Term: Autumn </a:t>
            </a:r>
          </a:p>
        </p:txBody>
      </p:sp>
      <p:sp>
        <p:nvSpPr>
          <p:cNvPr id="2" name="Rectangle 1">
            <a:extLst>
              <a:ext uri="{FF2B5EF4-FFF2-40B4-BE49-F238E27FC236}">
                <a16:creationId xmlns:a16="http://schemas.microsoft.com/office/drawing/2014/main" id="{DD2A83B6-EF78-B37A-E617-F65CC545DD4A}"/>
              </a:ext>
            </a:extLst>
          </p:cNvPr>
          <p:cNvSpPr/>
          <p:nvPr/>
        </p:nvSpPr>
        <p:spPr>
          <a:xfrm>
            <a:off x="54096" y="33367"/>
            <a:ext cx="7090157" cy="2417080"/>
          </a:xfrm>
          <a:prstGeom prst="rect">
            <a:avLst/>
          </a:prstGeom>
          <a:noFill/>
          <a:ln w="190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9018C759-8B71-1378-B0CE-966B3BA97443}"/>
              </a:ext>
            </a:extLst>
          </p:cNvPr>
          <p:cNvSpPr/>
          <p:nvPr/>
        </p:nvSpPr>
        <p:spPr>
          <a:xfrm>
            <a:off x="7234649" y="45900"/>
            <a:ext cx="4911908" cy="1359564"/>
          </a:xfrm>
          <a:prstGeom prst="rect">
            <a:avLst/>
          </a:prstGeom>
          <a:noFill/>
          <a:ln w="19050">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0B41EFB-D0A4-1AF6-6C4E-F88C3D621B24}"/>
              </a:ext>
            </a:extLst>
          </p:cNvPr>
          <p:cNvSpPr/>
          <p:nvPr/>
        </p:nvSpPr>
        <p:spPr>
          <a:xfrm>
            <a:off x="6840976" y="4583806"/>
            <a:ext cx="4993653" cy="1773743"/>
          </a:xfrm>
          <a:prstGeom prst="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318A5392-8B5B-49C1-89DC-5C5B90275189}"/>
              </a:ext>
            </a:extLst>
          </p:cNvPr>
          <p:cNvPicPr>
            <a:picLocks noChangeAspect="1"/>
          </p:cNvPicPr>
          <p:nvPr/>
        </p:nvPicPr>
        <p:blipFill>
          <a:blip r:embed="rId3"/>
          <a:stretch>
            <a:fillRect/>
          </a:stretch>
        </p:blipFill>
        <p:spPr>
          <a:xfrm>
            <a:off x="8122525" y="1575308"/>
            <a:ext cx="3717745" cy="2852329"/>
          </a:xfrm>
          <a:prstGeom prst="rect">
            <a:avLst/>
          </a:prstGeom>
        </p:spPr>
      </p:pic>
      <p:sp>
        <p:nvSpPr>
          <p:cNvPr id="26" name="TextBox 25">
            <a:extLst>
              <a:ext uri="{FF2B5EF4-FFF2-40B4-BE49-F238E27FC236}">
                <a16:creationId xmlns:a16="http://schemas.microsoft.com/office/drawing/2014/main" id="{2659D062-163E-576E-202E-1A35CE810F40}"/>
              </a:ext>
            </a:extLst>
          </p:cNvPr>
          <p:cNvSpPr txBox="1"/>
          <p:nvPr/>
        </p:nvSpPr>
        <p:spPr>
          <a:xfrm>
            <a:off x="8153005" y="1580175"/>
            <a:ext cx="3679556" cy="2708434"/>
          </a:xfrm>
          <a:prstGeom prst="rect">
            <a:avLst/>
          </a:prstGeom>
          <a:noFill/>
        </p:spPr>
        <p:txBody>
          <a:bodyPr wrap="square" lIns="91440" tIns="45720" rIns="91440" bIns="45720" rtlCol="0" anchor="t">
            <a:spAutoFit/>
          </a:bodyPr>
          <a:lstStyle/>
          <a:p>
            <a:r>
              <a:rPr lang="en-GB" sz="1000" b="1" u="sng" dirty="0">
                <a:latin typeface="Comic Sans MS"/>
              </a:rPr>
              <a:t>RE:</a:t>
            </a:r>
          </a:p>
          <a:p>
            <a:pPr>
              <a:tabLst>
                <a:tab pos="1407160" algn="l"/>
                <a:tab pos="4431665" algn="ctr"/>
              </a:tabLst>
            </a:pPr>
            <a:r>
              <a:rPr lang="en-GB" sz="1000" b="1" dirty="0">
                <a:latin typeface="Comic Sans MS"/>
                <a:ea typeface="Calibri"/>
                <a:cs typeface="Times New Roman"/>
              </a:rPr>
              <a:t>Identity and Belonging</a:t>
            </a:r>
            <a:endParaRPr lang="en-GB" dirty="0"/>
          </a:p>
          <a:p>
            <a:pPr>
              <a:tabLst>
                <a:tab pos="1407160" algn="l"/>
                <a:tab pos="4431665" algn="ctr"/>
              </a:tabLst>
            </a:pPr>
            <a:r>
              <a:rPr lang="en-GB" sz="1000" dirty="0">
                <a:effectLst/>
                <a:latin typeface="Comic Sans MS"/>
                <a:ea typeface="Calibri"/>
                <a:cs typeface="Times New Roman"/>
              </a:rPr>
              <a:t>Introduce Religions of the world</a:t>
            </a:r>
            <a:endParaRPr lang="en-GB" sz="1400" dirty="0">
              <a:effectLst/>
              <a:latin typeface="Comic Sans MS"/>
              <a:ea typeface="Calibri"/>
              <a:cs typeface="Times New Roman"/>
            </a:endParaRPr>
          </a:p>
          <a:p>
            <a:pPr>
              <a:tabLst>
                <a:tab pos="1407160" algn="l"/>
                <a:tab pos="4431665" algn="ctr"/>
              </a:tabLst>
            </a:pPr>
            <a:r>
              <a:rPr lang="en-GB" sz="1000" dirty="0">
                <a:effectLst/>
                <a:latin typeface="Comic Sans MS"/>
                <a:ea typeface="Calibri"/>
                <a:cs typeface="Times New Roman"/>
              </a:rPr>
              <a:t>Christian Signs and Symbols</a:t>
            </a:r>
            <a:endParaRPr lang="en-GB" sz="1400" dirty="0">
              <a:effectLst/>
              <a:latin typeface="Comic Sans MS"/>
              <a:ea typeface="Calibri"/>
              <a:cs typeface="Times New Roman"/>
            </a:endParaRPr>
          </a:p>
          <a:p>
            <a:pPr>
              <a:tabLst>
                <a:tab pos="1407160" algn="l"/>
                <a:tab pos="4431665" algn="ctr"/>
              </a:tabLst>
            </a:pPr>
            <a:r>
              <a:rPr lang="en-GB" sz="1000" dirty="0">
                <a:effectLst/>
                <a:latin typeface="Comic Sans MS"/>
                <a:ea typeface="Calibri"/>
                <a:cs typeface="Times New Roman"/>
              </a:rPr>
              <a:t>Understanding important features of a Christian church</a:t>
            </a:r>
            <a:endParaRPr lang="en-GB" sz="1400" dirty="0">
              <a:effectLst/>
              <a:latin typeface="Comic Sans MS"/>
              <a:ea typeface="Calibri"/>
              <a:cs typeface="Times New Roman"/>
            </a:endParaRPr>
          </a:p>
          <a:p>
            <a:r>
              <a:rPr lang="en-GB" sz="1000" dirty="0">
                <a:effectLst/>
                <a:latin typeface="Comic Sans MS"/>
                <a:ea typeface="Calibri"/>
                <a:cs typeface="Times New Roman"/>
              </a:rPr>
              <a:t>Exploring water as a religious symbol</a:t>
            </a:r>
            <a:endParaRPr lang="en-GB" sz="1000" b="1" dirty="0">
              <a:latin typeface="Comic Sans MS"/>
              <a:ea typeface="Calibri"/>
              <a:cs typeface="Times New Roman"/>
            </a:endParaRPr>
          </a:p>
          <a:p>
            <a:r>
              <a:rPr lang="en-GB" sz="1000" b="1" dirty="0">
                <a:latin typeface="Comic Sans MS"/>
              </a:rPr>
              <a:t>Skills-</a:t>
            </a:r>
          </a:p>
          <a:p>
            <a:pPr marL="342900" lvl="0" indent="-342900">
              <a:buFont typeface="Symbol" panose="05050102010706020507" pitchFamily="18" charset="2"/>
              <a:buChar char=""/>
              <a:tabLst>
                <a:tab pos="1407160" algn="l"/>
                <a:tab pos="4431665" algn="ctr"/>
              </a:tabLst>
            </a:pPr>
            <a:r>
              <a:rPr lang="en-GB" sz="1000" dirty="0">
                <a:effectLst/>
                <a:latin typeface="Comic Sans MS"/>
                <a:ea typeface="Calibri"/>
                <a:cs typeface="Times New Roman"/>
              </a:rPr>
              <a:t>Name the main religions of the world.</a:t>
            </a:r>
            <a:endParaRPr lang="en-GB" sz="1400" dirty="0">
              <a:effectLst/>
              <a:latin typeface="Comic Sans MS"/>
              <a:ea typeface="Calibri"/>
              <a:cs typeface="Times New Roman"/>
            </a:endParaRPr>
          </a:p>
          <a:p>
            <a:pPr marL="342900" lvl="0" indent="-342900">
              <a:buFont typeface="Symbol" panose="05050102010706020507" pitchFamily="18" charset="2"/>
              <a:buChar char=""/>
              <a:tabLst>
                <a:tab pos="1407160" algn="l"/>
                <a:tab pos="4431665" algn="ctr"/>
              </a:tabLst>
            </a:pPr>
            <a:r>
              <a:rPr lang="en-GB" sz="1000" dirty="0">
                <a:effectLst/>
                <a:latin typeface="Comic Sans MS"/>
                <a:ea typeface="Calibri"/>
                <a:cs typeface="Times New Roman"/>
              </a:rPr>
              <a:t>Identify Christian signs and symbols and explain their importance.</a:t>
            </a:r>
            <a:endParaRPr lang="en-GB" sz="1400" dirty="0">
              <a:effectLst/>
              <a:latin typeface="Comic Sans MS"/>
              <a:ea typeface="Calibri"/>
              <a:cs typeface="Times New Roman"/>
            </a:endParaRPr>
          </a:p>
          <a:p>
            <a:pPr marL="342900" lvl="0" indent="-342900">
              <a:buFont typeface="Symbol" panose="05050102010706020507" pitchFamily="18" charset="2"/>
              <a:buChar char=""/>
              <a:tabLst>
                <a:tab pos="1407160" algn="l"/>
                <a:tab pos="4431665" algn="ctr"/>
              </a:tabLst>
            </a:pPr>
            <a:r>
              <a:rPr lang="en-GB" sz="1000" dirty="0">
                <a:effectLst/>
                <a:latin typeface="Comic Sans MS"/>
                <a:ea typeface="Calibri"/>
                <a:cs typeface="Times New Roman"/>
              </a:rPr>
              <a:t>Use symbolism to express their own values and beliefs.</a:t>
            </a:r>
            <a:endParaRPr lang="en-GB" sz="1400" dirty="0">
              <a:effectLst/>
              <a:latin typeface="Comic Sans MS"/>
              <a:ea typeface="Calibri"/>
              <a:cs typeface="Times New Roman"/>
            </a:endParaRPr>
          </a:p>
          <a:p>
            <a:pPr marL="342900" lvl="0" indent="-342900">
              <a:buFont typeface="Symbol" panose="05050102010706020507" pitchFamily="18" charset="2"/>
              <a:buChar char=""/>
              <a:tabLst>
                <a:tab pos="1407160" algn="l"/>
                <a:tab pos="4431665" algn="ctr"/>
              </a:tabLst>
            </a:pPr>
            <a:r>
              <a:rPr lang="en-GB" sz="1000" dirty="0">
                <a:effectLst/>
                <a:latin typeface="Comic Sans MS"/>
                <a:ea typeface="Calibri"/>
                <a:cs typeface="Times New Roman"/>
              </a:rPr>
              <a:t>Identify key features of a Christian church and suggest why these are important.</a:t>
            </a:r>
          </a:p>
          <a:p>
            <a:pPr marL="342900" indent="-342900">
              <a:buFont typeface="Symbol" panose="05050102010706020507" pitchFamily="18" charset="2"/>
              <a:buChar char=""/>
              <a:tabLst>
                <a:tab pos="1407160" algn="l"/>
                <a:tab pos="4431665" algn="ctr"/>
              </a:tabLst>
            </a:pPr>
            <a:r>
              <a:rPr lang="en-GB" sz="1000" dirty="0">
                <a:effectLst/>
                <a:latin typeface="Comic Sans MS"/>
                <a:ea typeface="Calibri"/>
                <a:cs typeface="Times New Roman"/>
              </a:rPr>
              <a:t>Understand the significance of water as a religious symbol and suggest how it is used in religions around the world.</a:t>
            </a:r>
            <a:endParaRPr lang="en-GB" sz="1000" b="1" dirty="0">
              <a:latin typeface="Comic Sans MS"/>
              <a:ea typeface="Calibri"/>
              <a:cs typeface="Times New Roman"/>
            </a:endParaRPr>
          </a:p>
        </p:txBody>
      </p:sp>
      <p:pic>
        <p:nvPicPr>
          <p:cNvPr id="14" name="Picture 13">
            <a:extLst>
              <a:ext uri="{FF2B5EF4-FFF2-40B4-BE49-F238E27FC236}">
                <a16:creationId xmlns:a16="http://schemas.microsoft.com/office/drawing/2014/main" id="{F8035A4D-7C89-EFC1-328F-C564E09C5182}"/>
              </a:ext>
            </a:extLst>
          </p:cNvPr>
          <p:cNvPicPr>
            <a:picLocks noChangeAspect="1"/>
          </p:cNvPicPr>
          <p:nvPr/>
        </p:nvPicPr>
        <p:blipFill>
          <a:blip r:embed="rId4"/>
          <a:stretch>
            <a:fillRect/>
          </a:stretch>
        </p:blipFill>
        <p:spPr>
          <a:xfrm>
            <a:off x="10912597" y="6500465"/>
            <a:ext cx="693795" cy="185510"/>
          </a:xfrm>
          <a:prstGeom prst="rect">
            <a:avLst/>
          </a:prstGeom>
        </p:spPr>
      </p:pic>
      <p:sp>
        <p:nvSpPr>
          <p:cNvPr id="27" name="TextBox 26">
            <a:extLst>
              <a:ext uri="{FF2B5EF4-FFF2-40B4-BE49-F238E27FC236}">
                <a16:creationId xmlns:a16="http://schemas.microsoft.com/office/drawing/2014/main" id="{0A10146C-9364-1865-AA2C-F3FE89A5200C}"/>
              </a:ext>
            </a:extLst>
          </p:cNvPr>
          <p:cNvSpPr txBox="1"/>
          <p:nvPr/>
        </p:nvSpPr>
        <p:spPr>
          <a:xfrm>
            <a:off x="87806" y="2445825"/>
            <a:ext cx="1847546" cy="1785104"/>
          </a:xfrm>
          <a:prstGeom prst="rect">
            <a:avLst/>
          </a:prstGeom>
          <a:noFill/>
        </p:spPr>
        <p:txBody>
          <a:bodyPr wrap="square" rtlCol="0">
            <a:spAutoFit/>
          </a:bodyPr>
          <a:lstStyle/>
          <a:p>
            <a:r>
              <a:rPr lang="en-GB" sz="1000" b="1" u="sng">
                <a:latin typeface="Comic Sans MS" panose="030F0702030302020204" pitchFamily="66" charset="0"/>
              </a:rPr>
              <a:t>Geography:</a:t>
            </a:r>
          </a:p>
          <a:p>
            <a:pP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My community and the local area– Pictures of Stevenage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pP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Our local area maps and posters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pP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The United Kingdom and the surrounding seas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pP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The 7 Continents and 5 Oceans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endParaRPr lang="en-GB" sz="1000" b="1" u="sng">
              <a:latin typeface="Comic Sans MS" panose="030F0702030302020204" pitchFamily="66" charset="0"/>
            </a:endParaRPr>
          </a:p>
        </p:txBody>
      </p:sp>
      <p:sp>
        <p:nvSpPr>
          <p:cNvPr id="28" name="TextBox 27">
            <a:extLst>
              <a:ext uri="{FF2B5EF4-FFF2-40B4-BE49-F238E27FC236}">
                <a16:creationId xmlns:a16="http://schemas.microsoft.com/office/drawing/2014/main" id="{A61B9EF7-1B88-3F39-090E-F9E6A34BB9E0}"/>
              </a:ext>
            </a:extLst>
          </p:cNvPr>
          <p:cNvSpPr txBox="1"/>
          <p:nvPr/>
        </p:nvSpPr>
        <p:spPr>
          <a:xfrm>
            <a:off x="1975862" y="2496624"/>
            <a:ext cx="3349553" cy="2643288"/>
          </a:xfrm>
          <a:prstGeom prst="rect">
            <a:avLst/>
          </a:prstGeom>
          <a:noFill/>
        </p:spPr>
        <p:txBody>
          <a:bodyPr wrap="square" rtlCol="0">
            <a:spAutoFit/>
          </a:bodyPr>
          <a:lstStyle/>
          <a:p>
            <a:r>
              <a:rPr lang="en-GB" sz="1000" b="1">
                <a:latin typeface="Comic Sans MS" panose="030F0702030302020204" pitchFamily="66" charset="0"/>
              </a:rPr>
              <a:t>Skills-</a:t>
            </a:r>
          </a:p>
          <a:p>
            <a:pPr marL="342900" lvl="0" indent="-342900">
              <a:lnSpc>
                <a:spcPct val="107000"/>
              </a:lnSpc>
              <a:buFont typeface="Symbol" panose="05050102010706020507" pitchFamily="18" charset="2"/>
              <a:buChar cha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To use simple fieldwork and observational skills to study the geography of the school and its grounds and the key human and physical features of its surrounding environment.</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Use basic geographical vocabulary to refer to key physical features, including: beach, cliff, coast, forest, hill, mountain, sea, ocean, river, soil, valley, vegetation, season &amp; weather.</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Use a world map, atlas or globe to name &amp; locate the 7 continents &amp; 5 oceans.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tabLst>
                <a:tab pos="1407160" algn="l"/>
                <a:tab pos="4431665" algn="ctr"/>
              </a:tabLst>
            </a:pPr>
            <a:r>
              <a:rPr lang="en-GB" sz="1000">
                <a:effectLst/>
                <a:latin typeface="Comic Sans MS" panose="030F0702030302020204" pitchFamily="66" charset="0"/>
                <a:ea typeface="Calibri" panose="020F0502020204030204" pitchFamily="34" charset="0"/>
                <a:cs typeface="Times New Roman" panose="02020603050405020304" pitchFamily="18" charset="0"/>
              </a:rPr>
              <a:t>Use a UK wall map or atlas to locate &amp; identify the 4 countries &amp; capital cities of the UK &amp; surrounding seas.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endParaRPr lang="en-GB" sz="1000">
              <a:latin typeface="Comic Sans MS" panose="030F0702030302020204" pitchFamily="66" charset="0"/>
            </a:endParaRPr>
          </a:p>
        </p:txBody>
      </p:sp>
      <p:pic>
        <p:nvPicPr>
          <p:cNvPr id="34" name="Picture 33">
            <a:extLst>
              <a:ext uri="{FF2B5EF4-FFF2-40B4-BE49-F238E27FC236}">
                <a16:creationId xmlns:a16="http://schemas.microsoft.com/office/drawing/2014/main" id="{8770D887-FFFE-322E-285E-3F9AA43F2EB5}"/>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5537" b="99664" l="3659" r="90000">
                        <a14:foregroundMark x1="54512" y1="5537" x2="54512" y2="5537"/>
                        <a14:foregroundMark x1="3902" y1="39094" x2="3902" y2="39094"/>
                        <a14:foregroundMark x1="59390" y1="93289" x2="59390" y2="93289"/>
                        <a14:foregroundMark x1="82317" y1="97315" x2="82317" y2="97315"/>
                        <a14:foregroundMark x1="64024" y1="99664" x2="64024" y2="99664"/>
                        <a14:foregroundMark x1="44512" y1="33389" x2="44512" y2="33389"/>
                        <a14:foregroundMark x1="65366" y1="32886" x2="65366" y2="32886"/>
                      </a14:backgroundRemoval>
                    </a14:imgEffect>
                  </a14:imgLayer>
                </a14:imgProps>
              </a:ext>
            </a:extLst>
          </a:blip>
          <a:stretch>
            <a:fillRect/>
          </a:stretch>
        </p:blipFill>
        <p:spPr>
          <a:xfrm>
            <a:off x="3008237" y="14477626"/>
            <a:ext cx="54180" cy="87351"/>
          </a:xfrm>
          <a:prstGeom prst="rect">
            <a:avLst/>
          </a:prstGeom>
        </p:spPr>
      </p:pic>
      <p:sp>
        <p:nvSpPr>
          <p:cNvPr id="5" name="TextBox 4">
            <a:extLst>
              <a:ext uri="{FF2B5EF4-FFF2-40B4-BE49-F238E27FC236}">
                <a16:creationId xmlns:a16="http://schemas.microsoft.com/office/drawing/2014/main" id="{C2D4E3A6-12D3-7BF5-0FC8-05C4C2EC69E8}"/>
              </a:ext>
            </a:extLst>
          </p:cNvPr>
          <p:cNvSpPr txBox="1"/>
          <p:nvPr/>
        </p:nvSpPr>
        <p:spPr>
          <a:xfrm flipV="1">
            <a:off x="8492428" y="4729883"/>
            <a:ext cx="3699572" cy="415498"/>
          </a:xfrm>
          <a:prstGeom prst="rect">
            <a:avLst/>
          </a:prstGeom>
          <a:noFill/>
        </p:spPr>
        <p:txBody>
          <a:bodyPr wrap="square" lIns="91440" tIns="45720" rIns="91440" bIns="45720" rtlCol="0" anchor="t">
            <a:spAutoFit/>
          </a:bodyPr>
          <a:lstStyle/>
          <a:p>
            <a:r>
              <a:rPr lang="en-GB" sz="1200" b="1" dirty="0"/>
              <a:t> </a:t>
            </a:r>
          </a:p>
          <a:p>
            <a:r>
              <a:rPr lang="en-GB" sz="900" dirty="0">
                <a:latin typeface="Comic Sans MS"/>
                <a:ea typeface="Calibri"/>
                <a:cs typeface="Calibri"/>
              </a:rPr>
              <a:t>. </a:t>
            </a:r>
          </a:p>
        </p:txBody>
      </p:sp>
      <p:sp>
        <p:nvSpPr>
          <p:cNvPr id="8" name="TextBox 7">
            <a:extLst>
              <a:ext uri="{FF2B5EF4-FFF2-40B4-BE49-F238E27FC236}">
                <a16:creationId xmlns:a16="http://schemas.microsoft.com/office/drawing/2014/main" id="{A9145B4D-0205-0888-4DD0-74BDEEFDF272}"/>
              </a:ext>
            </a:extLst>
          </p:cNvPr>
          <p:cNvSpPr txBox="1"/>
          <p:nvPr/>
        </p:nvSpPr>
        <p:spPr>
          <a:xfrm>
            <a:off x="3839027" y="79531"/>
            <a:ext cx="3305226" cy="2539157"/>
          </a:xfrm>
          <a:prstGeom prst="rect">
            <a:avLst/>
          </a:prstGeom>
          <a:noFill/>
        </p:spPr>
        <p:txBody>
          <a:bodyPr wrap="square" rtlCol="0">
            <a:spAutoFit/>
          </a:bodyPr>
          <a:lstStyle/>
          <a:p>
            <a:r>
              <a:rPr lang="en-GB" sz="1050">
                <a:latin typeface="Comic Sans MS" panose="030F0702030302020204" pitchFamily="66" charset="0"/>
              </a:rPr>
              <a:t>Skills-</a:t>
            </a:r>
          </a:p>
          <a:p>
            <a:pPr marL="171450" lvl="0" indent="-171450">
              <a:buFont typeface="Arial" panose="020B0604020202020204" pitchFamily="34" charset="0"/>
              <a:buChar char="•"/>
            </a:pPr>
            <a:r>
              <a:rPr lang="en-GB" sz="1050">
                <a:latin typeface="Comic Sans MS" panose="030F0702030302020204" pitchFamily="66" charset="0"/>
              </a:rPr>
              <a:t>Strategies for positive play with friends </a:t>
            </a:r>
          </a:p>
          <a:p>
            <a:pPr marL="171450" lvl="0" indent="-171450">
              <a:buFont typeface="Arial" panose="020B0604020202020204" pitchFamily="34" charset="0"/>
              <a:buChar char="•"/>
            </a:pPr>
            <a:r>
              <a:rPr lang="en-GB" sz="1050">
                <a:latin typeface="Comic Sans MS" panose="030F0702030302020204" pitchFamily="66" charset="0"/>
              </a:rPr>
              <a:t>How to work and play cooperatively in different groups and situations </a:t>
            </a:r>
          </a:p>
          <a:p>
            <a:pPr marL="171450" indent="-171450">
              <a:buFont typeface="Arial" panose="020B0604020202020204" pitchFamily="34" charset="0"/>
              <a:buChar char="•"/>
            </a:pPr>
            <a:r>
              <a:rPr lang="en-GB" sz="1050">
                <a:latin typeface="Comic Sans MS" panose="030F0702030302020204" pitchFamily="66" charset="0"/>
              </a:rPr>
              <a:t>Sharing ideas and listen to others, take part in discussions and give reasons for views </a:t>
            </a:r>
          </a:p>
          <a:p>
            <a:pPr marL="171450" lvl="0" indent="-171450">
              <a:buFont typeface="Arial" panose="020B0604020202020204" pitchFamily="34" charset="0"/>
              <a:buChar char="•"/>
            </a:pPr>
            <a:r>
              <a:rPr lang="en-GB" sz="1050">
                <a:latin typeface="Comic Sans MS" panose="030F0702030302020204" pitchFamily="66" charset="0"/>
              </a:rPr>
              <a:t>How to be a good friend</a:t>
            </a:r>
          </a:p>
          <a:p>
            <a:pPr marL="171450" lvl="0" indent="-171450">
              <a:buFont typeface="Arial" panose="020B0604020202020204" pitchFamily="34" charset="0"/>
              <a:buChar char="•"/>
            </a:pPr>
            <a:r>
              <a:rPr lang="en-GB" sz="1050">
                <a:latin typeface="Comic Sans MS" panose="030F0702030302020204" pitchFamily="66" charset="0"/>
              </a:rPr>
              <a:t>How friends can have both similarities and differences</a:t>
            </a:r>
          </a:p>
          <a:p>
            <a:pPr marL="171450" indent="-171450">
              <a:buFont typeface="Arial" panose="020B0604020202020204" pitchFamily="34" charset="0"/>
              <a:buChar char="•"/>
            </a:pPr>
            <a:r>
              <a:rPr lang="en-GB" sz="1050">
                <a:latin typeface="Comic Sans MS" panose="030F0702030302020204" pitchFamily="66" charset="0"/>
              </a:rPr>
              <a:t>Different ways to meet and make friends </a:t>
            </a:r>
          </a:p>
          <a:p>
            <a:pPr marL="171450" indent="-171450">
              <a:buFont typeface="Arial" panose="020B0604020202020204" pitchFamily="34" charset="0"/>
              <a:buChar char="•"/>
            </a:pPr>
            <a:r>
              <a:rPr lang="en-GB" sz="1050">
                <a:latin typeface="Comic Sans MS" panose="030F0702030302020204" pitchFamily="66" charset="0"/>
              </a:rPr>
              <a:t>Similarities and differences with their friends, classmates, and other people </a:t>
            </a:r>
          </a:p>
          <a:p>
            <a:pPr marL="171450" lvl="0" indent="-171450">
              <a:buFont typeface="Arial" panose="020B0604020202020204" pitchFamily="34" charset="0"/>
              <a:buChar char="•"/>
            </a:pPr>
            <a:r>
              <a:rPr lang="en-GB" sz="1050">
                <a:latin typeface="Comic Sans MS" panose="030F0702030302020204" pitchFamily="66" charset="0"/>
              </a:rPr>
              <a:t>How to recognise hurtful behaviour online</a:t>
            </a:r>
          </a:p>
          <a:p>
            <a:pPr marL="171450" lvl="0" indent="-171450">
              <a:buFont typeface="Arial" panose="020B0604020202020204" pitchFamily="34" charset="0"/>
              <a:buChar char="•"/>
            </a:pPr>
            <a:r>
              <a:rPr lang="en-GB" sz="1050">
                <a:latin typeface="Comic Sans MS" panose="030F0702030302020204" pitchFamily="66" charset="0"/>
              </a:rPr>
              <a:t>What to do if you experience it</a:t>
            </a:r>
          </a:p>
          <a:p>
            <a:endParaRPr lang="en-GB" sz="600">
              <a:latin typeface="Comic Sans MS" panose="030F0702030302020204" pitchFamily="66" charset="0"/>
            </a:endParaRPr>
          </a:p>
        </p:txBody>
      </p:sp>
      <p:sp>
        <p:nvSpPr>
          <p:cNvPr id="16" name="Rectangle 15">
            <a:extLst>
              <a:ext uri="{FF2B5EF4-FFF2-40B4-BE49-F238E27FC236}">
                <a16:creationId xmlns:a16="http://schemas.microsoft.com/office/drawing/2014/main" id="{0E300AC3-5B6F-D6C3-9BC8-C1DA6702176A}"/>
              </a:ext>
            </a:extLst>
          </p:cNvPr>
          <p:cNvSpPr/>
          <p:nvPr/>
        </p:nvSpPr>
        <p:spPr>
          <a:xfrm>
            <a:off x="53130" y="4936809"/>
            <a:ext cx="4611981" cy="1591723"/>
          </a:xfrm>
          <a:prstGeom prst="rect">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1100">
              <a:latin typeface="Comic Sans MS" panose="030F0702030302020204" pitchFamily="66" charset="0"/>
            </a:endParaRPr>
          </a:p>
        </p:txBody>
      </p:sp>
      <p:sp>
        <p:nvSpPr>
          <p:cNvPr id="25" name="TextBox 24">
            <a:extLst>
              <a:ext uri="{FF2B5EF4-FFF2-40B4-BE49-F238E27FC236}">
                <a16:creationId xmlns:a16="http://schemas.microsoft.com/office/drawing/2014/main" id="{87B92B22-549B-4862-BADC-EB9AA1B17D38}"/>
              </a:ext>
            </a:extLst>
          </p:cNvPr>
          <p:cNvSpPr txBox="1"/>
          <p:nvPr/>
        </p:nvSpPr>
        <p:spPr>
          <a:xfrm>
            <a:off x="86360" y="4932678"/>
            <a:ext cx="4203698" cy="18928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u="sng" dirty="0">
                <a:latin typeface="Comic Sans MS"/>
              </a:rPr>
              <a:t>Adaptations of our curriculum:</a:t>
            </a:r>
            <a:endParaRPr lang="en-US" sz="1100" dirty="0">
              <a:latin typeface="Comic Sans MS"/>
            </a:endParaRPr>
          </a:p>
          <a:p>
            <a:pPr marL="171450" indent="-171450">
              <a:buFont typeface="Arial,Sans-Serif"/>
              <a:buChar char="•"/>
            </a:pPr>
            <a:r>
              <a:rPr lang="en-GB" sz="1100" dirty="0">
                <a:latin typeface="Comic Sans MS"/>
              </a:rPr>
              <a:t>Pre-teaching of our new vocabulary</a:t>
            </a:r>
            <a:endParaRPr lang="en-US" sz="1100" dirty="0">
              <a:latin typeface="Comic Sans MS"/>
            </a:endParaRPr>
          </a:p>
          <a:p>
            <a:pPr marL="171450" indent="-171450">
              <a:buFont typeface="Arial,Sans-Serif"/>
              <a:buChar char="•"/>
            </a:pPr>
            <a:r>
              <a:rPr lang="en-GB" sz="1100" dirty="0">
                <a:latin typeface="Comic Sans MS"/>
              </a:rPr>
              <a:t>Develop our articulation of ideas through oracy</a:t>
            </a:r>
            <a:endParaRPr lang="en-US" sz="1100" dirty="0">
              <a:latin typeface="Comic Sans MS"/>
            </a:endParaRPr>
          </a:p>
          <a:p>
            <a:pPr marL="171450" indent="-171450">
              <a:buFont typeface="Arial,Sans-Serif"/>
              <a:buChar char="•"/>
            </a:pPr>
            <a:r>
              <a:rPr lang="en-GB" sz="1100" dirty="0">
                <a:latin typeface="Comic Sans MS"/>
              </a:rPr>
              <a:t>Adaptations including visual scaffolds, sentence </a:t>
            </a:r>
            <a:r>
              <a:rPr lang="en-GB" sz="1100" dirty="0" err="1">
                <a:latin typeface="Comic Sans MS"/>
              </a:rPr>
              <a:t>starters,detailed</a:t>
            </a:r>
            <a:r>
              <a:rPr lang="en-GB" sz="1100" dirty="0">
                <a:latin typeface="Comic Sans MS"/>
              </a:rPr>
              <a:t> modelling and word banks</a:t>
            </a:r>
            <a:endParaRPr lang="en-US" sz="1100" dirty="0">
              <a:latin typeface="Comic Sans MS"/>
            </a:endParaRPr>
          </a:p>
          <a:p>
            <a:pPr marL="171450" indent="-171450">
              <a:buFont typeface="Arial,Sans-Serif"/>
              <a:buChar char="•"/>
            </a:pPr>
            <a:r>
              <a:rPr lang="en-GB" sz="1100" dirty="0">
                <a:latin typeface="Comic Sans MS"/>
              </a:rPr>
              <a:t>Revisiting key knowledge</a:t>
            </a:r>
            <a:endParaRPr lang="en-US" sz="1100" dirty="0">
              <a:latin typeface="Comic Sans MS"/>
            </a:endParaRPr>
          </a:p>
          <a:p>
            <a:pPr marL="171450" indent="-171450">
              <a:buFont typeface="Arial,Sans-Serif"/>
              <a:buChar char="•"/>
            </a:pPr>
            <a:r>
              <a:rPr lang="en-GB" sz="1100" dirty="0">
                <a:latin typeface="Comic Sans MS"/>
              </a:rPr>
              <a:t>Opportunities to reinforce learning in Child Initiated Learning</a:t>
            </a:r>
            <a:endParaRPr lang="en-US" sz="1100" dirty="0">
              <a:latin typeface="Comic Sans MS"/>
            </a:endParaRPr>
          </a:p>
          <a:p>
            <a:pPr marL="171450" indent="-171450">
              <a:buFont typeface="Arial,Sans-Serif"/>
              <a:buChar char="•"/>
            </a:pPr>
            <a:r>
              <a:rPr lang="en-GB" sz="1100" dirty="0">
                <a:latin typeface="Comic Sans MS"/>
              </a:rPr>
              <a:t>Visual Timetables</a:t>
            </a:r>
            <a:endParaRPr lang="en-US" sz="1100" dirty="0">
              <a:latin typeface="Comic Sans MS"/>
            </a:endParaRPr>
          </a:p>
          <a:p>
            <a:pPr algn="l"/>
            <a:endParaRPr lang="en-GB" dirty="0">
              <a:ea typeface="Calibri"/>
              <a:cs typeface="Calibri"/>
            </a:endParaRPr>
          </a:p>
        </p:txBody>
      </p:sp>
    </p:spTree>
    <p:extLst>
      <p:ext uri="{BB962C8B-B14F-4D97-AF65-F5344CB8AC3E}">
        <p14:creationId xmlns:p14="http://schemas.microsoft.com/office/powerpoint/2010/main" val="38320632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1C0EAF16C162644A778D27929804391" ma:contentTypeVersion="16" ma:contentTypeDescription="Create a new document." ma:contentTypeScope="" ma:versionID="4685a60cde8eb95de0df900356cde942">
  <xsd:schema xmlns:xsd="http://www.w3.org/2001/XMLSchema" xmlns:xs="http://www.w3.org/2001/XMLSchema" xmlns:p="http://schemas.microsoft.com/office/2006/metadata/properties" xmlns:ns2="69b3ba71-b8c8-41cc-b283-7cb5082438d1" xmlns:ns3="5af1b584-11f8-4179-9877-48ae699a0a10" targetNamespace="http://schemas.microsoft.com/office/2006/metadata/properties" ma:root="true" ma:fieldsID="17a9d28882c7e49583c6ae9f215988d0" ns2:_="" ns3:_="">
    <xsd:import namespace="69b3ba71-b8c8-41cc-b283-7cb5082438d1"/>
    <xsd:import namespace="5af1b584-11f8-4179-9877-48ae699a0a1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b3ba71-b8c8-41cc-b283-7cb5082438d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8fc11cf-46e2-4c8a-81b8-757c299af21a"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f1b584-11f8-4179-9877-48ae699a0a1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d05eda2-7ab6-4100-87b6-f083151ef909}" ma:internalName="TaxCatchAll" ma:showField="CatchAllData" ma:web="5af1b584-11f8-4179-9877-48ae699a0a10">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9b3ba71-b8c8-41cc-b283-7cb5082438d1">
      <Terms xmlns="http://schemas.microsoft.com/office/infopath/2007/PartnerControls"/>
    </lcf76f155ced4ddcb4097134ff3c332f>
    <TaxCatchAll xmlns="5af1b584-11f8-4179-9877-48ae699a0a10" xsi:nil="true"/>
    <MediaLengthInSeconds xmlns="69b3ba71-b8c8-41cc-b283-7cb5082438d1" xsi:nil="true"/>
  </documentManagement>
</p:properties>
</file>

<file path=customXml/itemProps1.xml><?xml version="1.0" encoding="utf-8"?>
<ds:datastoreItem xmlns:ds="http://schemas.openxmlformats.org/officeDocument/2006/customXml" ds:itemID="{104C980D-B4B1-4EDB-B724-CADE2C0853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b3ba71-b8c8-41cc-b283-7cb5082438d1"/>
    <ds:schemaRef ds:uri="5af1b584-11f8-4179-9877-48ae699a0a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D429A92-9D51-465C-A03C-1A47582E50F8}">
  <ds:schemaRefs>
    <ds:schemaRef ds:uri="http://schemas.microsoft.com/sharepoint/v3/contenttype/forms"/>
  </ds:schemaRefs>
</ds:datastoreItem>
</file>

<file path=customXml/itemProps3.xml><?xml version="1.0" encoding="utf-8"?>
<ds:datastoreItem xmlns:ds="http://schemas.openxmlformats.org/officeDocument/2006/customXml" ds:itemID="{E61B9E19-D79B-4506-80E7-2E873C827074}">
  <ds:schemaRefs>
    <ds:schemaRef ds:uri="5af1b584-11f8-4179-9877-48ae699a0a10"/>
    <ds:schemaRef ds:uri="69b3ba71-b8c8-41cc-b283-7cb5082438d1"/>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1586</Words>
  <Application>Microsoft Office PowerPoint</Application>
  <PresentationFormat>Widescreen</PresentationFormat>
  <Paragraphs>181</Paragraphs>
  <Slides>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Arial</vt:lpstr>
      <vt:lpstr>Arial,Sans-Serif</vt:lpstr>
      <vt:lpstr>Calibri</vt:lpstr>
      <vt:lpstr>Calibri Light</vt:lpstr>
      <vt:lpstr>Comic Sans MS</vt:lpstr>
      <vt:lpstr>Symbol</vt:lpstr>
      <vt:lpstr>Office Theme</vt:lpstr>
      <vt:lpstr>PowerPoint Presentation</vt:lpstr>
      <vt:lpstr>PowerPoint Presentation</vt:lpstr>
      <vt:lpstr>PowerPoint Presentation</vt:lpstr>
    </vt:vector>
  </TitlesOfParts>
  <Company>HfL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Charlotte Davis</dc:creator>
  <cp:lastModifiedBy>Charlotte Edwards</cp:lastModifiedBy>
  <cp:revision>338</cp:revision>
  <cp:lastPrinted>2021-05-20T09:32:52Z</cp:lastPrinted>
  <dcterms:created xsi:type="dcterms:W3CDTF">2021-05-19T09:11:06Z</dcterms:created>
  <dcterms:modified xsi:type="dcterms:W3CDTF">2026-09-11T09:44:42Z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0x010100B1C0EAF16C162644A778D27929804391</vt:lpwstr>
  </property>
  <property fmtid="{D5CDD505-2E9C-101B-9397-08002B2CF9AE}" pid="3" name="Order">
    <vt:r8>2813300</vt:r8>
  </property>
  <property fmtid="{D5CDD505-2E9C-101B-9397-08002B2CF9AE}" pid="4" name="_ExtendedDescription">
    <vt:lpwstr/>
  </property>
  <property fmtid="{D5CDD505-2E9C-101B-9397-08002B2CF9AE}" pid="5" name="TriggerFlowInfo">
    <vt:lpwstr/>
  </property>
  <property fmtid="{D5CDD505-2E9C-101B-9397-08002B2CF9AE}" pid="6" name="ComplianceAssetId">
    <vt:lpwstr/>
  </property>
  <property fmtid="{D5CDD505-2E9C-101B-9397-08002B2CF9AE}" pid="7" name="MediaServiceImageTags">
    <vt:lpwstr/>
  </property>
  <property fmtid="{D5CDD505-2E9C-101B-9397-08002B2CF9AE}" pid="8" name="_SharedFileIndex">
    <vt:lpwstr/>
  </property>
  <property fmtid="{D5CDD505-2E9C-101B-9397-08002B2CF9AE}" pid="9" name="_SourceUrl">
    <vt:lpwstr/>
  </property>
</Properties>
</file>